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61"/>
  </p:notesMasterIdLst>
  <p:sldIdLst>
    <p:sldId id="256" r:id="rId2"/>
    <p:sldId id="424" r:id="rId3"/>
    <p:sldId id="428" r:id="rId4"/>
    <p:sldId id="430" r:id="rId5"/>
    <p:sldId id="429" r:id="rId6"/>
    <p:sldId id="431" r:id="rId7"/>
    <p:sldId id="432" r:id="rId8"/>
    <p:sldId id="433" r:id="rId9"/>
    <p:sldId id="434" r:id="rId10"/>
    <p:sldId id="435" r:id="rId11"/>
    <p:sldId id="436" r:id="rId12"/>
    <p:sldId id="437" r:id="rId13"/>
    <p:sldId id="438" r:id="rId14"/>
    <p:sldId id="425" r:id="rId15"/>
    <p:sldId id="439" r:id="rId16"/>
    <p:sldId id="440" r:id="rId17"/>
    <p:sldId id="441" r:id="rId18"/>
    <p:sldId id="442" r:id="rId19"/>
    <p:sldId id="443" r:id="rId20"/>
    <p:sldId id="444" r:id="rId21"/>
    <p:sldId id="455" r:id="rId22"/>
    <p:sldId id="456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26" r:id="rId34"/>
    <p:sldId id="457" r:id="rId35"/>
    <p:sldId id="458" r:id="rId36"/>
    <p:sldId id="460" r:id="rId37"/>
    <p:sldId id="459" r:id="rId38"/>
    <p:sldId id="461" r:id="rId39"/>
    <p:sldId id="462" r:id="rId40"/>
    <p:sldId id="465" r:id="rId41"/>
    <p:sldId id="463" r:id="rId42"/>
    <p:sldId id="467" r:id="rId43"/>
    <p:sldId id="466" r:id="rId44"/>
    <p:sldId id="468" r:id="rId45"/>
    <p:sldId id="469" r:id="rId46"/>
    <p:sldId id="472" r:id="rId47"/>
    <p:sldId id="470" r:id="rId48"/>
    <p:sldId id="471" r:id="rId49"/>
    <p:sldId id="427" r:id="rId50"/>
    <p:sldId id="473" r:id="rId51"/>
    <p:sldId id="474" r:id="rId52"/>
    <p:sldId id="464" r:id="rId53"/>
    <p:sldId id="475" r:id="rId54"/>
    <p:sldId id="477" r:id="rId55"/>
    <p:sldId id="479" r:id="rId56"/>
    <p:sldId id="478" r:id="rId57"/>
    <p:sldId id="476" r:id="rId58"/>
    <p:sldId id="480" r:id="rId59"/>
    <p:sldId id="33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BF8040"/>
    <a:srgbClr val="7F7F00"/>
    <a:srgbClr val="595959"/>
    <a:srgbClr val="535352"/>
    <a:srgbClr val="860020"/>
    <a:srgbClr val="FFFF00"/>
    <a:srgbClr val="FF00FF"/>
    <a:srgbClr val="ECE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32" y="26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5875E-48B4-4B23-84EB-F9D30627C7EB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2D56F-1776-4312-B3BE-AF2C0BF582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8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100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6002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Gill Sans MT" panose="020B0502020104020203" pitchFamily="34" charset="0"/>
                <a:ea typeface="나눔스퀘어" panose="020B0600000101010101" pitchFamily="50" charset="-127"/>
              </a:defRPr>
            </a:lvl2pPr>
            <a:lvl3pPr>
              <a:defRPr>
                <a:solidFill>
                  <a:schemeClr val="tx1"/>
                </a:solidFill>
                <a:latin typeface="Gill Sans MT" panose="020B0502020104020203" pitchFamily="34" charset="0"/>
                <a:ea typeface="나눔스퀘어" panose="020B0600000101010101" pitchFamily="50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2F32A4E4-C5EC-4B10-A0FF-2F3856B21CF2}" type="slidenum">
              <a:rPr lang="ko-KR" altLang="en-US" smtClean="0"/>
              <a:pPr/>
              <a:t>‹#›</a:t>
            </a:fld>
            <a:r>
              <a:rPr lang="en-US" altLang="ko-KR" dirty="0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461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2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669" y="227251"/>
            <a:ext cx="8748765" cy="665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669" y="1109328"/>
            <a:ext cx="8748765" cy="5342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031" y="6533358"/>
            <a:ext cx="2057400" cy="269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2A4E4-C5EC-4B10-A0FF-2F3856B21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9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ctr" defTabSz="844078" rtl="0" eaLnBrk="1" latinLnBrk="1" hangingPunct="1">
        <a:lnSpc>
          <a:spcPct val="90000"/>
        </a:lnSpc>
        <a:spcBef>
          <a:spcPct val="0"/>
        </a:spcBef>
        <a:buNone/>
        <a:defRPr sz="3200" b="0" kern="1200">
          <a:solidFill>
            <a:srgbClr val="860020"/>
          </a:solidFill>
          <a:latin typeface="Gill Sans MT" panose="020B0502020104020203" pitchFamily="34" charset="0"/>
          <a:ea typeface="나눔스퀘어 Bold" panose="020B0600000101010101" pitchFamily="50" charset="-127"/>
          <a:cs typeface="+mj-cs"/>
        </a:defRPr>
      </a:lvl1pPr>
    </p:titleStyle>
    <p:bodyStyle>
      <a:lvl1pPr marL="211020" indent="-211020" algn="l" defTabSz="844078" rtl="0" eaLnBrk="1" latinLnBrk="1" hangingPunct="1">
        <a:lnSpc>
          <a:spcPct val="130000"/>
        </a:lnSpc>
        <a:spcBef>
          <a:spcPts val="92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나눔스퀘어 Bold" panose="020B0600000101010101" pitchFamily="50" charset="-127"/>
          <a:cs typeface="+mn-cs"/>
        </a:defRPr>
      </a:lvl1pPr>
      <a:lvl2pPr marL="633058" indent="-211020" algn="l" defTabSz="844078" rtl="0" eaLnBrk="1" latinLnBrk="1" hangingPunct="1">
        <a:lnSpc>
          <a:spcPct val="130000"/>
        </a:lnSpc>
        <a:spcBef>
          <a:spcPts val="462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Gill Sans MT" panose="020B0502020104020203" pitchFamily="34" charset="0"/>
          <a:ea typeface="나눔스퀘어 Bold" panose="020B0600000101010101" pitchFamily="50" charset="-127"/>
          <a:cs typeface="+mn-cs"/>
        </a:defRPr>
      </a:lvl2pPr>
      <a:lvl3pPr marL="1055097" indent="-211020" algn="l" defTabSz="844078" rtl="0" eaLnBrk="1" latinLnBrk="1" hangingPunct="1">
        <a:lnSpc>
          <a:spcPct val="130000"/>
        </a:lnSpc>
        <a:spcBef>
          <a:spcPts val="462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 MT" panose="020B0502020104020203" pitchFamily="34" charset="0"/>
          <a:ea typeface="나눔스퀘어 Bold" panose="020B0600000101010101" pitchFamily="50" charset="-127"/>
          <a:cs typeface="+mn-cs"/>
        </a:defRPr>
      </a:lvl3pPr>
      <a:lvl4pPr marL="1477136" indent="-211020" algn="l" defTabSz="844078" rtl="0" eaLnBrk="1" latinLnBrk="1" hangingPunct="1">
        <a:lnSpc>
          <a:spcPct val="13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535352"/>
          </a:solidFill>
          <a:latin typeface="Gill Sans MT" panose="020B0502020104020203" pitchFamily="34" charset="0"/>
          <a:ea typeface="+mn-ea"/>
          <a:cs typeface="+mn-cs"/>
        </a:defRPr>
      </a:lvl4pPr>
      <a:lvl5pPr marL="1899175" indent="-211020" algn="l" defTabSz="844078" rtl="0" eaLnBrk="1" latinLnBrk="1" hangingPunct="1">
        <a:lnSpc>
          <a:spcPct val="13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535352"/>
          </a:solidFill>
          <a:latin typeface="Gill Sans MT" panose="020B0502020104020203" pitchFamily="34" charset="0"/>
          <a:ea typeface="+mn-ea"/>
          <a:cs typeface="+mn-cs"/>
        </a:defRPr>
      </a:lvl5pPr>
      <a:lvl6pPr marL="2321213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3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291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30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0.w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rototyping-a-recommender-system-step-by-step-part-1-knn-item-based-collaborative-filtering-637969614ea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1.png"/><Relationship Id="rId3" Type="http://schemas.openxmlformats.org/officeDocument/2006/relationships/tags" Target="../tags/tag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6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55.png"/><Relationship Id="rId5" Type="http://schemas.openxmlformats.org/officeDocument/2006/relationships/tags" Target="../tags/tag10.xml"/><Relationship Id="rId10" Type="http://schemas.openxmlformats.org/officeDocument/2006/relationships/image" Target="../media/image54.png"/><Relationship Id="rId4" Type="http://schemas.openxmlformats.org/officeDocument/2006/relationships/tags" Target="../tags/tag9.xml"/><Relationship Id="rId9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runch.co.kr/@kakao-it/7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5396" y="3743269"/>
            <a:ext cx="920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Part </a:t>
            </a:r>
            <a:r>
              <a:rPr lang="en-US" altLang="ko-KR" sz="40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3: Recommendation Systems</a:t>
            </a:r>
            <a:endParaRPr lang="ko-KR" altLang="en-US" sz="40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5396" y="4920338"/>
            <a:ext cx="920205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err="1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강필성</a:t>
            </a:r>
            <a:endParaRPr lang="en-US" altLang="ko-KR" sz="2400" dirty="0" smtClean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고려대학교 산업경영공학부</a:t>
            </a:r>
            <a:endParaRPr lang="en-US" altLang="ko-KR" sz="24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pilsung_kang@korea.ac.kr</a:t>
            </a:r>
            <a:endParaRPr lang="ko-KR" altLang="en-US" sz="24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6" name="Picture 4" descr="machine learning in manufacturi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12" y="554105"/>
            <a:ext cx="3901440" cy="27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추천시스템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추천 시스템의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고객의 만족도를 높이고 더 나아가 고객 스스로 기꺼이 유</a:t>
            </a:r>
            <a:r>
              <a:rPr lang="en-US" altLang="ko-KR" dirty="0" smtClean="0"/>
              <a:t>/</a:t>
            </a:r>
            <a:r>
              <a:rPr lang="ko-KR" altLang="en-US" dirty="0" smtClean="0"/>
              <a:t>무형의 비용을 지불할 의사가 생기는 </a:t>
            </a:r>
            <a:r>
              <a:rPr lang="ko-KR" altLang="en-US" dirty="0"/>
              <a:t>제품</a:t>
            </a:r>
            <a:r>
              <a:rPr lang="en-US" altLang="ko-KR" dirty="0"/>
              <a:t>/</a:t>
            </a:r>
            <a:r>
              <a:rPr lang="ko-KR" altLang="en-US" dirty="0"/>
              <a:t>서비스</a:t>
            </a:r>
            <a:r>
              <a:rPr lang="en-US" altLang="ko-KR" dirty="0"/>
              <a:t>/</a:t>
            </a:r>
            <a:r>
              <a:rPr lang="ko-KR" altLang="en-US" dirty="0" smtClean="0"/>
              <a:t>콘텐츠를 제안하는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유형 비용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해당 서비스를 이용함으로써 직접적으로 지불하는 비용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</a:t>
            </a:r>
            <a:r>
              <a:rPr lang="en-US" altLang="ko-KR" dirty="0" smtClean="0"/>
              <a:t>: </a:t>
            </a:r>
            <a:r>
              <a:rPr lang="ko-KR" altLang="en-US" dirty="0" smtClean="0"/>
              <a:t>쇼핑몰에서 추천한 상품을 추가로 구매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무형 비용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고객이 해당 서비스를 오래 이용함으로써 해당 사업자가 이득을 취하는 구조를 만들 수 있는 것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플랫폼에서 무료 컨텐츠를 지속적으로 사용하여 광고에 노출될 수 있는 시간을 확보하는 것</a:t>
            </a:r>
            <a:r>
              <a:rPr lang="en-US" altLang="ko-KR" dirty="0" smtClean="0"/>
              <a:t>)</a:t>
            </a:r>
          </a:p>
          <a:p>
            <a:pPr lvl="2"/>
            <a:endParaRPr lang="en-US" altLang="ko-KR" dirty="0"/>
          </a:p>
          <a:p>
            <a:r>
              <a:rPr lang="ko-KR" altLang="en-US" dirty="0" smtClean="0"/>
              <a:t>추천 시스템의 핵심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누구</a:t>
            </a:r>
            <a:r>
              <a:rPr lang="ko-KR" altLang="en-US" dirty="0" smtClean="0"/>
              <a:t>에게 </a:t>
            </a:r>
            <a:r>
              <a:rPr lang="ko-KR" altLang="en-US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무엇</a:t>
            </a:r>
            <a:r>
              <a:rPr lang="ko-KR" altLang="en-US" dirty="0" smtClean="0"/>
              <a:t>을 </a:t>
            </a:r>
            <a:r>
              <a:rPr lang="ko-KR" altLang="en-US" dirty="0" smtClean="0">
                <a:solidFill>
                  <a:schemeClr val="accent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</a:t>
            </a:r>
            <a:r>
              <a:rPr lang="ko-KR" altLang="en-US" dirty="0" smtClean="0"/>
              <a:t> 추천해줄 것인가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1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추천시스템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추천 시스템의 핵심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07344" y="1754629"/>
            <a:ext cx="22712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accent2"/>
                </a:solidFill>
                <a:latin typeface="Gill Sans MT" panose="020B0502020104020203" pitchFamily="34" charset="0"/>
              </a:rPr>
              <a:t>Who</a:t>
            </a:r>
            <a:endParaRPr lang="ko-KR" altLang="en-US" sz="7200" dirty="0">
              <a:solidFill>
                <a:schemeClr val="accent2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6570" y="1754629"/>
            <a:ext cx="2708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accent5"/>
                </a:solidFill>
                <a:latin typeface="Gill Sans MT" panose="020B0502020104020203" pitchFamily="34" charset="0"/>
              </a:rPr>
              <a:t>What</a:t>
            </a:r>
            <a:endParaRPr lang="ko-KR" altLang="en-US" sz="7200" dirty="0">
              <a:solidFill>
                <a:schemeClr val="accent5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83333" y="1754628"/>
            <a:ext cx="2708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 smtClean="0">
                <a:solidFill>
                  <a:schemeClr val="accent6"/>
                </a:solidFill>
                <a:latin typeface="Gill Sans MT" panose="020B0502020104020203" pitchFamily="34" charset="0"/>
              </a:rPr>
              <a:t>When</a:t>
            </a:r>
            <a:endParaRPr lang="ko-KR" altLang="en-US" sz="72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139" y="3457301"/>
            <a:ext cx="3517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누구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에게</a:t>
            </a:r>
            <a:r>
              <a:rPr lang="ko-KR" altLang="en-US" sz="3600" dirty="0" smtClean="0">
                <a:solidFill>
                  <a:schemeClr val="accent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dirty="0" smtClean="0">
                <a:solidFill>
                  <a:schemeClr val="accent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무엇</a:t>
            </a:r>
            <a:r>
              <a:rPr lang="ko-KR" altLang="en-US" sz="3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을</a:t>
            </a:r>
            <a:endParaRPr lang="ko-KR" altLang="en-US" sz="3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36375" y="3457301"/>
            <a:ext cx="1271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3600" dirty="0" smtClean="0">
                <a:solidFill>
                  <a:srgbClr val="70AD47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언제</a:t>
            </a:r>
            <a:endParaRPr lang="ko-KR" altLang="en-US" sz="3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26399" y="3457301"/>
            <a:ext cx="43300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3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추천해주어야 하는가</a:t>
            </a:r>
            <a:r>
              <a:rPr lang="en-US" altLang="ko-KR" sz="3600" dirty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?</a:t>
            </a:r>
            <a:endParaRPr lang="ko-KR" altLang="en-US" sz="3600" dirty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586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추천시스템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추천 시스템 유형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76" y="1519025"/>
            <a:ext cx="7569274" cy="528421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30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추천시스템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추천 시스템의 종류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chemeClr val="accent5"/>
                </a:solidFill>
              </a:rPr>
              <a:t>연관성 </a:t>
            </a:r>
            <a:r>
              <a:rPr lang="ko-KR" altLang="en-US" dirty="0">
                <a:solidFill>
                  <a:schemeClr val="accent5"/>
                </a:solidFill>
              </a:rPr>
              <a:t>기반 추천</a:t>
            </a:r>
            <a:r>
              <a:rPr lang="en-US" altLang="ko-KR" dirty="0">
                <a:solidFill>
                  <a:schemeClr val="accent5"/>
                </a:solidFill>
              </a:rPr>
              <a:t>: </a:t>
            </a:r>
            <a:r>
              <a:rPr lang="en-US" altLang="ko-KR" dirty="0" smtClean="0">
                <a:solidFill>
                  <a:schemeClr val="accent5"/>
                </a:solidFill>
              </a:rPr>
              <a:t>Association-based Recommendation</a:t>
            </a:r>
            <a:endParaRPr lang="en-US" altLang="ko-KR" dirty="0">
              <a:solidFill>
                <a:schemeClr val="accent5"/>
              </a:solidFill>
            </a:endParaRPr>
          </a:p>
          <a:p>
            <a:pPr lvl="2"/>
            <a:r>
              <a:rPr lang="ko-KR" altLang="en-US" dirty="0" smtClean="0"/>
              <a:t>사용자의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제품 구매 이력</a:t>
            </a:r>
            <a:r>
              <a:rPr lang="en-US" altLang="ko-KR" dirty="0" smtClean="0"/>
              <a:t>/</a:t>
            </a:r>
            <a:r>
              <a:rPr lang="ko-KR" altLang="en-US" dirty="0" smtClean="0"/>
              <a:t>콘텐츠 이용 패턴을 파악하여 연관성이 높은 제품</a:t>
            </a:r>
            <a:r>
              <a:rPr lang="en-US" altLang="ko-KR" dirty="0" smtClean="0"/>
              <a:t>/</a:t>
            </a:r>
            <a:r>
              <a:rPr lang="ko-KR" altLang="en-US" dirty="0" smtClean="0"/>
              <a:t>콘텐츠 추천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5"/>
                </a:solidFill>
              </a:rPr>
              <a:t>협업 </a:t>
            </a:r>
            <a:r>
              <a:rPr lang="ko-KR" altLang="en-US" dirty="0" err="1">
                <a:solidFill>
                  <a:schemeClr val="accent5"/>
                </a:solidFill>
              </a:rPr>
              <a:t>필터링</a:t>
            </a:r>
            <a:r>
              <a:rPr lang="en-US" altLang="ko-KR" dirty="0">
                <a:solidFill>
                  <a:schemeClr val="accent5"/>
                </a:solidFill>
              </a:rPr>
              <a:t>: Collaborative Filtering</a:t>
            </a:r>
          </a:p>
          <a:p>
            <a:pPr lvl="2"/>
            <a:r>
              <a:rPr lang="ko-KR" altLang="en-US" dirty="0"/>
              <a:t>대상 고객과 기호</a:t>
            </a:r>
            <a:r>
              <a:rPr lang="en-US" altLang="ko-KR" dirty="0"/>
              <a:t>(preference)</a:t>
            </a:r>
            <a:r>
              <a:rPr lang="ko-KR" altLang="en-US" dirty="0"/>
              <a:t>가 유사한 사용자가 높은 평가를 내린 제품</a:t>
            </a:r>
            <a:r>
              <a:rPr lang="en-US" altLang="ko-KR" dirty="0" smtClean="0"/>
              <a:t>/</a:t>
            </a:r>
            <a:r>
              <a:rPr lang="ko-KR" altLang="en-US" dirty="0" smtClean="0"/>
              <a:t>콘텐츠를 </a:t>
            </a:r>
            <a:r>
              <a:rPr lang="ko-KR" altLang="en-US" dirty="0"/>
              <a:t>추천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5"/>
                </a:solidFill>
              </a:rPr>
              <a:t>잠재 요인 분석</a:t>
            </a:r>
            <a:r>
              <a:rPr lang="en-US" altLang="ko-KR" dirty="0">
                <a:solidFill>
                  <a:schemeClr val="accent5"/>
                </a:solidFill>
              </a:rPr>
              <a:t>: Latent Factor Model</a:t>
            </a:r>
          </a:p>
          <a:p>
            <a:pPr lvl="2"/>
            <a:r>
              <a:rPr lang="ko-KR" altLang="en-US" dirty="0"/>
              <a:t>고객들의 평가 속에 숨겨진 잠재적 핵심 요소</a:t>
            </a:r>
            <a:r>
              <a:rPr lang="en-US" altLang="ko-KR" dirty="0"/>
              <a:t>(latent factor)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파악하고 이를 기반으로 추천</a:t>
            </a:r>
            <a:endParaRPr lang="ko-KR" altLang="en-US" dirty="0"/>
          </a:p>
        </p:txBody>
      </p:sp>
      <p:pic>
        <p:nvPicPr>
          <p:cNvPr id="6" name="Picture 2" descr="추천 시스템 종류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06" y="4139443"/>
            <a:ext cx="4231856" cy="235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89" y="4139443"/>
            <a:ext cx="3547885" cy="235304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13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753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나눔스퀘어 Bold" panose="020B0600000101010101" pitchFamily="50" charset="-127"/>
                <a:cs typeface="Open Sans" panose="020B0606030504020204" pitchFamily="34" charset="0"/>
              </a:rPr>
              <a:t>Recommendation Systems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Association Rule Mining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1" y="3397450"/>
            <a:ext cx="6500349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Collaborative Filtering: k-Nearest Neighbor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Matrix Factorization-based Method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14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44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연관규칙분석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연관규칙</a:t>
            </a:r>
            <a:r>
              <a:rPr lang="ko-KR" altLang="en-US" dirty="0" smtClean="0"/>
              <a:t> 분석 </a:t>
            </a:r>
            <a:r>
              <a:rPr lang="en-US" altLang="ko-KR" dirty="0" err="1" smtClean="0"/>
              <a:t>a.k.a</a:t>
            </a:r>
            <a:r>
              <a:rPr lang="en-US" altLang="ko-KR" dirty="0" smtClean="0"/>
              <a:t> </a:t>
            </a:r>
            <a:r>
              <a:rPr lang="ko-KR" altLang="en-US" dirty="0" smtClean="0"/>
              <a:t>장바구니 분석 </a:t>
            </a:r>
            <a:r>
              <a:rPr lang="en-US" altLang="ko-KR" dirty="0" smtClean="0"/>
              <a:t>(MBA)</a:t>
            </a:r>
            <a:endParaRPr lang="ko-KR" altLang="en-US" dirty="0"/>
          </a:p>
        </p:txBody>
      </p:sp>
      <p:pic>
        <p:nvPicPr>
          <p:cNvPr id="5" name="그림 4" descr="200806140027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3550" y="1821776"/>
            <a:ext cx="2700000" cy="2700000"/>
          </a:xfrm>
          <a:prstGeom prst="rect">
            <a:avLst/>
          </a:prstGeom>
        </p:spPr>
      </p:pic>
      <p:pic>
        <p:nvPicPr>
          <p:cNvPr id="6" name="그림 5" descr="200806140027.jpg"/>
          <p:cNvPicPr>
            <a:picLocks noChangeAspect="1"/>
          </p:cNvPicPr>
          <p:nvPr/>
        </p:nvPicPr>
        <p:blipFill>
          <a:blip r:embed="rId3" cstate="print"/>
          <a:srcRect l="40109" r="5724"/>
          <a:stretch>
            <a:fillRect/>
          </a:stretch>
        </p:blipFill>
        <p:spPr>
          <a:xfrm>
            <a:off x="3853870" y="1821776"/>
            <a:ext cx="4500000" cy="2700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136886" y="4514234"/>
            <a:ext cx="22849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Gill Sans MT" panose="020B0502020104020203" pitchFamily="34" charset="0"/>
              </a:rPr>
              <a:t>Wall Mart (USA)</a:t>
            </a:r>
            <a:endParaRPr lang="ko-KR" altLang="en-US" sz="1600" dirty="0">
              <a:latin typeface="Gill Sans MT" panose="020B0502020104020203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078006" y="4521776"/>
            <a:ext cx="20656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latin typeface="Gill Sans MT" panose="020B0502020104020203" pitchFamily="34" charset="0"/>
              </a:rPr>
              <a:t>E-Mart (Korea)</a:t>
            </a:r>
            <a:endParaRPr lang="ko-KR" altLang="en-US" sz="1600" dirty="0">
              <a:latin typeface="Gill Sans MT" panose="020B0502020104020203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0" y="4846112"/>
            <a:ext cx="2700000" cy="1394022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15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722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어떤 두 아이템 집합이 </a:t>
            </a:r>
            <a:r>
              <a:rPr lang="ko-KR" altLang="en-US" dirty="0">
                <a:solidFill>
                  <a:srgbClr val="0000FF"/>
                </a:solidFill>
              </a:rPr>
              <a:t>빈번히 발생</a:t>
            </a:r>
            <a:r>
              <a:rPr lang="ko-KR" altLang="en-US" dirty="0"/>
              <a:t>하는가를 알려주는 </a:t>
            </a:r>
            <a:r>
              <a:rPr lang="ko-KR" altLang="en-US" dirty="0">
                <a:solidFill>
                  <a:srgbClr val="008000"/>
                </a:solidFill>
              </a:rPr>
              <a:t>일련의 규칙</a:t>
            </a:r>
            <a:r>
              <a:rPr lang="ko-KR" altLang="en-US" dirty="0"/>
              <a:t>들을 생성</a:t>
            </a:r>
            <a:endParaRPr lang="en-US" altLang="ko-KR" dirty="0"/>
          </a:p>
          <a:p>
            <a:pPr lvl="2"/>
            <a:r>
              <a:rPr lang="en-US" altLang="ko-KR" dirty="0"/>
              <a:t>Produce rules that define “what goes with what”</a:t>
            </a:r>
          </a:p>
          <a:p>
            <a:pPr lvl="1"/>
            <a:r>
              <a:rPr lang="ko-KR" altLang="en-US" dirty="0"/>
              <a:t>우리의 데이터에 의하면 </a:t>
            </a:r>
            <a:r>
              <a:rPr lang="en-US" altLang="ko-KR" dirty="0"/>
              <a:t>“X </a:t>
            </a:r>
            <a:r>
              <a:rPr lang="ko-KR" altLang="en-US" dirty="0"/>
              <a:t>아이템을 구매하는 고객들은 </a:t>
            </a:r>
            <a:r>
              <a:rPr lang="en-US" altLang="ko-KR" dirty="0"/>
              <a:t>Y </a:t>
            </a:r>
            <a:r>
              <a:rPr lang="ko-KR" altLang="en-US" dirty="0"/>
              <a:t>아이템 역시 구매할 가능성이 높다</a:t>
            </a:r>
            <a:r>
              <a:rPr lang="en-US" altLang="ko-KR" dirty="0" smtClean="0"/>
              <a:t>”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장바구니 </a:t>
            </a:r>
            <a:r>
              <a:rPr lang="ko-KR" altLang="en-US" dirty="0" smtClean="0">
                <a:sym typeface="Wingdings" panose="05000000000000000000" pitchFamily="2" charset="2"/>
              </a:rPr>
              <a:t>분석</a:t>
            </a:r>
            <a:r>
              <a:rPr lang="en-US" altLang="ko-KR" baseline="30000" dirty="0" smtClean="0">
                <a:sym typeface="Wingdings" panose="05000000000000000000" pitchFamily="2" charset="2"/>
              </a:rPr>
              <a:t>Market </a:t>
            </a:r>
            <a:r>
              <a:rPr lang="en-US" altLang="ko-KR" baseline="30000" dirty="0">
                <a:sym typeface="Wingdings" panose="05000000000000000000" pitchFamily="2" charset="2"/>
              </a:rPr>
              <a:t>Basket </a:t>
            </a:r>
            <a:r>
              <a:rPr lang="en-US" altLang="ko-KR" baseline="30000" dirty="0" smtClean="0">
                <a:sym typeface="Wingdings" panose="05000000000000000000" pitchFamily="2" charset="2"/>
              </a:rPr>
              <a:t>Analysis</a:t>
            </a:r>
            <a:r>
              <a:rPr lang="ko-KR" altLang="en-US" dirty="0" smtClean="0">
                <a:sym typeface="Wingdings" panose="05000000000000000000" pitchFamily="2" charset="2"/>
              </a:rPr>
              <a:t>으로도 </a:t>
            </a:r>
            <a:r>
              <a:rPr lang="ko-KR" altLang="en-US" dirty="0">
                <a:sym typeface="Wingdings" panose="05000000000000000000" pitchFamily="2" charset="2"/>
              </a:rPr>
              <a:t>널리 알려짐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39" y="3837885"/>
            <a:ext cx="3816424" cy="265459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16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87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데이터 속성</a:t>
            </a:r>
            <a:endParaRPr lang="en-US" altLang="ko-KR" dirty="0"/>
          </a:p>
          <a:p>
            <a:pPr lvl="1"/>
            <a:r>
              <a:rPr lang="ko-KR" altLang="en-US" dirty="0"/>
              <a:t>각 레코드는 트랜잭션의 형태를 가짐</a:t>
            </a:r>
            <a:endParaRPr lang="en-US" altLang="ko-KR" dirty="0"/>
          </a:p>
          <a:p>
            <a:pPr lvl="1"/>
            <a:r>
              <a:rPr lang="ko-KR" altLang="en-US" dirty="0"/>
              <a:t>행렬의 형태로 표현하게 되면 대부분의 셀이 </a:t>
            </a:r>
            <a:r>
              <a:rPr lang="en-US" altLang="ko-KR" dirty="0"/>
              <a:t>0</a:t>
            </a:r>
            <a:r>
              <a:rPr lang="ko-KR" altLang="en-US" dirty="0"/>
              <a:t>의 </a:t>
            </a:r>
            <a:r>
              <a:rPr lang="ko-KR" altLang="en-US" dirty="0" err="1"/>
              <a:t>값는</a:t>
            </a:r>
            <a:r>
              <a:rPr lang="ko-KR" altLang="en-US" dirty="0"/>
              <a:t> 갖는 </a:t>
            </a:r>
            <a:r>
              <a:rPr lang="ko-KR" altLang="en-US" dirty="0" err="1" smtClean="0"/>
              <a:t>희소행렬</a:t>
            </a:r>
            <a:r>
              <a:rPr lang="en-US" altLang="ko-KR" baseline="30000" dirty="0" smtClean="0"/>
              <a:t>sparse matrix</a:t>
            </a:r>
            <a:r>
              <a:rPr lang="ko-KR" altLang="en-US" dirty="0" smtClean="0"/>
              <a:t>이 </a:t>
            </a:r>
            <a:r>
              <a:rPr lang="ko-KR" altLang="en-US" dirty="0"/>
              <a:t>됨</a:t>
            </a:r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93254"/>
              </p:ext>
            </p:extLst>
          </p:nvPr>
        </p:nvGraphicFramePr>
        <p:xfrm>
          <a:off x="481855" y="3320583"/>
          <a:ext cx="3202642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2306">
                  <a:extLst>
                    <a:ext uri="{9D8B030D-6E8A-4147-A177-3AD203B41FA5}">
                      <a16:colId xmlns:a16="http://schemas.microsoft.com/office/drawing/2014/main" val="1456981504"/>
                    </a:ext>
                  </a:extLst>
                </a:gridCol>
                <a:gridCol w="2010336">
                  <a:extLst>
                    <a:ext uri="{9D8B030D-6E8A-4147-A177-3AD203B41FA5}">
                      <a16:colId xmlns:a16="http://schemas.microsoft.com/office/drawing/2014/main" val="528529631"/>
                    </a:ext>
                  </a:extLst>
                </a:gridCol>
              </a:tblGrid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Transaction ID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Items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045148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Bread, Milk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879974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Bread,</a:t>
                      </a:r>
                      <a:r>
                        <a:rPr lang="en-US" altLang="ko-KR" sz="1200" baseline="0" dirty="0" smtClean="0">
                          <a:latin typeface="Gill Sans MT" panose="020B0502020104020203" pitchFamily="34" charset="0"/>
                        </a:rPr>
                        <a:t> Diaper, Beer, Eggs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344621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Milk,</a:t>
                      </a:r>
                      <a:r>
                        <a:rPr lang="en-US" altLang="ko-KR" sz="1200" baseline="0" dirty="0" smtClean="0">
                          <a:latin typeface="Gill Sans MT" panose="020B0502020104020203" pitchFamily="34" charset="0"/>
                        </a:rPr>
                        <a:t> Diaper, Beer, Coke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620242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4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Bread, Milk,</a:t>
                      </a:r>
                      <a:r>
                        <a:rPr lang="en-US" altLang="ko-KR" sz="1200" baseline="0" dirty="0" smtClean="0">
                          <a:latin typeface="Gill Sans MT" panose="020B0502020104020203" pitchFamily="34" charset="0"/>
                        </a:rPr>
                        <a:t> Diaper, Beer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5872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5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Bread, Milk, Diaper, Coke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92936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735915"/>
              </p:ext>
            </p:extLst>
          </p:nvPr>
        </p:nvGraphicFramePr>
        <p:xfrm>
          <a:off x="4029636" y="3320583"/>
          <a:ext cx="4899217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7655">
                  <a:extLst>
                    <a:ext uri="{9D8B030D-6E8A-4147-A177-3AD203B41FA5}">
                      <a16:colId xmlns:a16="http://schemas.microsoft.com/office/drawing/2014/main" val="1456981504"/>
                    </a:ext>
                  </a:extLst>
                </a:gridCol>
                <a:gridCol w="621927">
                  <a:extLst>
                    <a:ext uri="{9D8B030D-6E8A-4147-A177-3AD203B41FA5}">
                      <a16:colId xmlns:a16="http://schemas.microsoft.com/office/drawing/2014/main" val="528529631"/>
                    </a:ext>
                  </a:extLst>
                </a:gridCol>
                <a:gridCol w="621927">
                  <a:extLst>
                    <a:ext uri="{9D8B030D-6E8A-4147-A177-3AD203B41FA5}">
                      <a16:colId xmlns:a16="http://schemas.microsoft.com/office/drawing/2014/main" val="2935560088"/>
                    </a:ext>
                  </a:extLst>
                </a:gridCol>
                <a:gridCol w="621927">
                  <a:extLst>
                    <a:ext uri="{9D8B030D-6E8A-4147-A177-3AD203B41FA5}">
                      <a16:colId xmlns:a16="http://schemas.microsoft.com/office/drawing/2014/main" val="2265072575"/>
                    </a:ext>
                  </a:extLst>
                </a:gridCol>
                <a:gridCol w="621927">
                  <a:extLst>
                    <a:ext uri="{9D8B030D-6E8A-4147-A177-3AD203B41FA5}">
                      <a16:colId xmlns:a16="http://schemas.microsoft.com/office/drawing/2014/main" val="2751385317"/>
                    </a:ext>
                  </a:extLst>
                </a:gridCol>
                <a:gridCol w="621927">
                  <a:extLst>
                    <a:ext uri="{9D8B030D-6E8A-4147-A177-3AD203B41FA5}">
                      <a16:colId xmlns:a16="http://schemas.microsoft.com/office/drawing/2014/main" val="106756208"/>
                    </a:ext>
                  </a:extLst>
                </a:gridCol>
                <a:gridCol w="621927">
                  <a:extLst>
                    <a:ext uri="{9D8B030D-6E8A-4147-A177-3AD203B41FA5}">
                      <a16:colId xmlns:a16="http://schemas.microsoft.com/office/drawing/2014/main" val="705679973"/>
                    </a:ext>
                  </a:extLst>
                </a:gridCol>
              </a:tblGrid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Transaction ID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Bread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Milk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Diaper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Beer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Eggs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Coke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045148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879974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344621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620242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4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155872"/>
                  </a:ext>
                </a:extLst>
              </a:tr>
              <a:tr h="245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5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0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200" dirty="0">
                        <a:latin typeface="Gill Sans MT" panose="020B05020201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292936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129552" y="2873684"/>
            <a:ext cx="200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[Item list </a:t>
            </a:r>
            <a:r>
              <a:rPr lang="ko-KR" altLang="en-US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형태</a:t>
            </a:r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]</a:t>
            </a:r>
            <a:endParaRPr lang="ko-KR" altLang="en-US" sz="16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12758" y="2873684"/>
            <a:ext cx="2003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[Item matrix </a:t>
            </a:r>
            <a:r>
              <a:rPr lang="ko-KR" altLang="en-US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형태</a:t>
            </a:r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]</a:t>
            </a:r>
            <a:endParaRPr lang="ko-KR" altLang="en-US" sz="16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17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3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연관규칙분석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동네 작은 가게 매출 데이터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53206"/>
              </p:ext>
            </p:extLst>
          </p:nvPr>
        </p:nvGraphicFramePr>
        <p:xfrm>
          <a:off x="1500336" y="1772816"/>
          <a:ext cx="6096000" cy="46805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Transaction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2219527"/>
            <a:ext cx="594000" cy="39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4411130" y="2219527"/>
            <a:ext cx="326903" cy="39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6842" r="10299" b="10429"/>
          <a:stretch/>
        </p:blipFill>
        <p:spPr>
          <a:xfrm>
            <a:off x="5514007" y="2219148"/>
            <a:ext cx="559665" cy="39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3489896"/>
            <a:ext cx="594000" cy="396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3911954"/>
            <a:ext cx="594000" cy="396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5196880"/>
            <a:ext cx="594000" cy="396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5618938"/>
            <a:ext cx="594000" cy="396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3184413" y="2639052"/>
            <a:ext cx="326903" cy="396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3184413" y="3068960"/>
            <a:ext cx="326903" cy="396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4411130" y="3501008"/>
            <a:ext cx="326903" cy="396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3184413" y="4329144"/>
            <a:ext cx="326903" cy="396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3184413" y="4765402"/>
            <a:ext cx="326903" cy="396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4411130" y="5193240"/>
            <a:ext cx="326903" cy="39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4411130" y="5625288"/>
            <a:ext cx="326903" cy="396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6842" r="10299" b="10429"/>
          <a:stretch/>
        </p:blipFill>
        <p:spPr>
          <a:xfrm>
            <a:off x="6732240" y="5203650"/>
            <a:ext cx="559665" cy="39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t="3648" r="19433" b="3352"/>
          <a:stretch/>
        </p:blipFill>
        <p:spPr>
          <a:xfrm>
            <a:off x="4379172" y="2654777"/>
            <a:ext cx="390818" cy="396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t="3648" r="19433" b="3352"/>
          <a:stretch/>
        </p:blipFill>
        <p:spPr>
          <a:xfrm>
            <a:off x="5598430" y="3507110"/>
            <a:ext cx="390818" cy="39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t="3648" r="19433" b="3352"/>
          <a:stretch/>
        </p:blipFill>
        <p:spPr>
          <a:xfrm>
            <a:off x="4379172" y="4765402"/>
            <a:ext cx="390818" cy="396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94" y="3029522"/>
            <a:ext cx="460374" cy="46037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94" y="3897008"/>
            <a:ext cx="460374" cy="46037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94" y="4296957"/>
            <a:ext cx="460374" cy="4603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52" y="5158564"/>
            <a:ext cx="460374" cy="4603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52" y="5589240"/>
            <a:ext cx="460374" cy="46037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55" y="6057827"/>
            <a:ext cx="533018" cy="351231"/>
          </a:xfrm>
          <a:prstGeom prst="rect">
            <a:avLst/>
          </a:prstGeom>
        </p:spPr>
      </p:pic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18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8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  <a:r>
              <a:rPr lang="en-US" altLang="ko-KR" dirty="0"/>
              <a:t>: </a:t>
            </a:r>
            <a:r>
              <a:rPr lang="ko-KR" altLang="en-US" dirty="0" smtClean="0"/>
              <a:t>용어 및 규칙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용어</a:t>
            </a:r>
            <a:r>
              <a:rPr lang="en-US" altLang="ko-KR" dirty="0"/>
              <a:t>: Terminology</a:t>
            </a:r>
          </a:p>
          <a:p>
            <a:pPr lvl="1"/>
            <a:r>
              <a:rPr lang="ko-KR" altLang="en-US" dirty="0" err="1"/>
              <a:t>조건절</a:t>
            </a:r>
            <a:r>
              <a:rPr lang="en-US" altLang="ko-KR" dirty="0"/>
              <a:t>(Antecedent) – “IF” part</a:t>
            </a:r>
          </a:p>
          <a:p>
            <a:pPr lvl="1"/>
            <a:r>
              <a:rPr lang="ko-KR" altLang="en-US" dirty="0" err="1"/>
              <a:t>결과절</a:t>
            </a:r>
            <a:r>
              <a:rPr lang="en-US" altLang="ko-KR" dirty="0"/>
              <a:t>(Consequent) – “THEN” part</a:t>
            </a:r>
          </a:p>
          <a:p>
            <a:pPr lvl="1"/>
            <a:r>
              <a:rPr lang="ko-KR" altLang="en-US" dirty="0"/>
              <a:t>아이템 집합</a:t>
            </a:r>
            <a:r>
              <a:rPr lang="en-US" altLang="ko-KR" dirty="0"/>
              <a:t>(Item set) – </a:t>
            </a:r>
            <a:r>
              <a:rPr lang="ko-KR" altLang="en-US" dirty="0" err="1"/>
              <a:t>조건절</a:t>
            </a:r>
            <a:r>
              <a:rPr lang="ko-KR" altLang="en-US" dirty="0"/>
              <a:t> 또는 </a:t>
            </a:r>
            <a:r>
              <a:rPr lang="ko-KR" altLang="en-US" dirty="0" err="1"/>
              <a:t>결과절을</a:t>
            </a:r>
            <a:r>
              <a:rPr lang="ko-KR" altLang="en-US" dirty="0"/>
              <a:t> 구성하는 아이템들의 집합</a:t>
            </a:r>
            <a:endParaRPr lang="en-US" altLang="ko-KR" dirty="0"/>
          </a:p>
          <a:p>
            <a:pPr lvl="1"/>
            <a:r>
              <a:rPr lang="ko-KR" altLang="en-US" dirty="0" err="1"/>
              <a:t>조건절</a:t>
            </a:r>
            <a:r>
              <a:rPr lang="ko-KR" altLang="en-US" dirty="0"/>
              <a:t> 아이템 집합과 </a:t>
            </a:r>
            <a:r>
              <a:rPr lang="ko-KR" altLang="en-US" dirty="0" err="1"/>
              <a:t>결과절</a:t>
            </a:r>
            <a:r>
              <a:rPr lang="ko-KR" altLang="en-US" dirty="0"/>
              <a:t> 아이템 집합은 </a:t>
            </a:r>
            <a:r>
              <a:rPr lang="ko-KR" altLang="en-US" dirty="0" err="1"/>
              <a:t>상호배반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한 아이템이 </a:t>
            </a:r>
            <a:r>
              <a:rPr lang="ko-KR" altLang="en-US" dirty="0" err="1"/>
              <a:t>조건절과</a:t>
            </a:r>
            <a:r>
              <a:rPr lang="ko-KR" altLang="en-US" dirty="0"/>
              <a:t> </a:t>
            </a:r>
            <a:r>
              <a:rPr lang="ko-KR" altLang="en-US" dirty="0" err="1"/>
              <a:t>결과절에</a:t>
            </a:r>
            <a:r>
              <a:rPr lang="ko-KR" altLang="en-US" dirty="0"/>
              <a:t> 모두 포함될 수 없음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규칙 생성</a:t>
            </a:r>
            <a:r>
              <a:rPr lang="en-US" altLang="ko-KR" dirty="0"/>
              <a:t>: Generating rules</a:t>
            </a:r>
          </a:p>
          <a:p>
            <a:pPr lvl="1"/>
            <a:r>
              <a:rPr lang="ko-KR" altLang="en-US" dirty="0"/>
              <a:t>매우 많은 수의 규칙이 생성 가능</a:t>
            </a:r>
            <a:r>
              <a:rPr lang="en-US" altLang="ko-KR" dirty="0"/>
              <a:t> (</a:t>
            </a:r>
            <a:r>
              <a:rPr lang="ko-KR" altLang="en-US" dirty="0"/>
              <a:t>예시</a:t>
            </a:r>
            <a:r>
              <a:rPr lang="en-US" altLang="ko-KR" dirty="0"/>
              <a:t>: </a:t>
            </a:r>
            <a:r>
              <a:rPr lang="ko-KR" altLang="en-US" dirty="0"/>
              <a:t>첫번째 트랜잭션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계란을 구매하는 사람들은 라면도 함께 구매한다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계란과 라면을 구매하는 사람들은 참치도 함께 구매한다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참치를 구매하는 사람들은 계란도 함께 구매한다</a:t>
            </a:r>
            <a:r>
              <a:rPr lang="en-US" altLang="ko-KR" dirty="0"/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dirty="0" smtClean="0"/>
              <a:t>…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19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136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나눔스퀘어 Bold" panose="020B0600000101010101" pitchFamily="50" charset="-127"/>
                <a:cs typeface="Open Sans" panose="020B0606030504020204" pitchFamily="34" charset="0"/>
              </a:rPr>
              <a:t>Recommendation Systems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Association Rule Mining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1" y="3397450"/>
            <a:ext cx="6500349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Collaborative Filtering: k-Nearest Neighbor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Matrix Factorization-based Method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9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연관규칙분석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규칙의 효용성 측정 지표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For the rule A → B</a:t>
            </a:r>
          </a:p>
          <a:p>
            <a:r>
              <a:rPr lang="ko-KR" altLang="en-US" dirty="0"/>
              <a:t>지지도</a:t>
            </a:r>
            <a:r>
              <a:rPr lang="en-US" altLang="ko-KR" dirty="0"/>
              <a:t>: Support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빈발 아이템 </a:t>
            </a:r>
            <a:r>
              <a:rPr lang="ko-KR" altLang="en-US" dirty="0" smtClean="0"/>
              <a:t>집합</a:t>
            </a:r>
            <a:r>
              <a:rPr lang="en-US" altLang="ko-KR" baseline="30000" dirty="0" smtClean="0"/>
              <a:t>frequent </a:t>
            </a:r>
            <a:r>
              <a:rPr lang="en-US" altLang="ko-KR" baseline="30000" dirty="0"/>
              <a:t>item </a:t>
            </a:r>
            <a:r>
              <a:rPr lang="en-US" altLang="ko-KR" baseline="30000" dirty="0" smtClean="0"/>
              <a:t>sets</a:t>
            </a:r>
            <a:r>
              <a:rPr lang="ko-KR" altLang="en-US" dirty="0" smtClean="0"/>
              <a:t>을 </a:t>
            </a:r>
            <a:r>
              <a:rPr lang="ko-KR" altLang="en-US" dirty="0"/>
              <a:t>판별하는데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지지도가 높을수록 해당 규칙을 적용할 기회가 많아짐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90" y="2270148"/>
            <a:ext cx="5026742" cy="301714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20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700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연관규칙분석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규칙의 효용성 측정 지표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For the rule A → B</a:t>
            </a:r>
          </a:p>
          <a:p>
            <a:r>
              <a:rPr lang="ko-KR" altLang="en-US" dirty="0" smtClean="0"/>
              <a:t>신뢰도</a:t>
            </a:r>
            <a:r>
              <a:rPr lang="en-US" altLang="ko-KR" dirty="0"/>
              <a:t>: Confidence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err="1" smtClean="0"/>
              <a:t>조건절이</a:t>
            </a:r>
            <a:r>
              <a:rPr lang="ko-KR" altLang="en-US" dirty="0" smtClean="0"/>
              <a:t> 발생했다는 가정 하에서 </a:t>
            </a:r>
            <a:r>
              <a:rPr lang="ko-KR" altLang="en-US" dirty="0" err="1" smtClean="0"/>
              <a:t>결과절이</a:t>
            </a:r>
            <a:r>
              <a:rPr lang="ko-KR" altLang="en-US" dirty="0" smtClean="0"/>
              <a:t> 발생할 조건부 확률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아이템 </a:t>
            </a:r>
            <a:r>
              <a:rPr lang="ko-KR" altLang="en-US" dirty="0"/>
              <a:t>집합 간의 연관성 강도를 측정하는데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규칙의 신뢰도가 지지도보다 낮으면 규칙으로서 효용 가치가 없</a:t>
            </a:r>
            <a:r>
              <a:rPr lang="ko-KR" altLang="en-US" dirty="0" smtClean="0"/>
              <a:t>음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09" y="2260229"/>
            <a:ext cx="4061257" cy="71497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21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연관규칙분석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규칙의 효용성 측정 지표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For the rule A → B</a:t>
            </a:r>
          </a:p>
          <a:p>
            <a:r>
              <a:rPr lang="ko-KR" altLang="en-US" dirty="0" smtClean="0"/>
              <a:t>향상도</a:t>
            </a:r>
            <a:r>
              <a:rPr lang="en-US" altLang="ko-KR" dirty="0"/>
              <a:t>: Lift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생성된 </a:t>
            </a:r>
            <a:r>
              <a:rPr lang="ko-KR" altLang="en-US" dirty="0"/>
              <a:t>규칙이 실제 효용가치가 있는지를 판별하는데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지지도 </a:t>
            </a:r>
            <a:r>
              <a:rPr lang="en-US" altLang="ko-KR" dirty="0" smtClean="0"/>
              <a:t>= 1: </a:t>
            </a:r>
            <a:r>
              <a:rPr lang="ko-KR" altLang="en-US" dirty="0" err="1" smtClean="0"/>
              <a:t>조건절과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결과절은</a:t>
            </a:r>
            <a:r>
              <a:rPr lang="ko-KR" altLang="en-US" dirty="0" smtClean="0"/>
              <a:t> 통계적으로 독립 사건임을 의미함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규칙에 포함된 아이템 집합 사이에는 유의미한 연관성이 없음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지지도 </a:t>
            </a:r>
            <a:r>
              <a:rPr lang="en-US" altLang="ko-KR" dirty="0" smtClean="0">
                <a:sym typeface="Wingdings" panose="05000000000000000000" pitchFamily="2" charset="2"/>
              </a:rPr>
              <a:t>&gt; 1: </a:t>
            </a:r>
            <a:r>
              <a:rPr lang="ko-KR" altLang="en-US" dirty="0" err="1" smtClean="0">
                <a:sym typeface="Wingdings" panose="05000000000000000000" pitchFamily="2" charset="2"/>
              </a:rPr>
              <a:t>조건절과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결과절은</a:t>
            </a:r>
            <a:r>
              <a:rPr lang="ko-KR" altLang="en-US" dirty="0" smtClean="0">
                <a:sym typeface="Wingdings" panose="05000000000000000000" pitchFamily="2" charset="2"/>
              </a:rPr>
              <a:t> 서로 긍정적인 연관관계를 나타냄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지지도 </a:t>
            </a:r>
            <a:r>
              <a:rPr lang="en-US" altLang="ko-KR" dirty="0" smtClean="0">
                <a:sym typeface="Wingdings" panose="05000000000000000000" pitchFamily="2" charset="2"/>
              </a:rPr>
              <a:t>&lt; 1: </a:t>
            </a:r>
            <a:r>
              <a:rPr lang="ko-KR" altLang="en-US" dirty="0" err="1" smtClean="0">
                <a:sym typeface="Wingdings" panose="05000000000000000000" pitchFamily="2" charset="2"/>
              </a:rPr>
              <a:t>조건절과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ko-KR" altLang="en-US" dirty="0" err="1" smtClean="0">
                <a:sym typeface="Wingdings" panose="05000000000000000000" pitchFamily="2" charset="2"/>
              </a:rPr>
              <a:t>결과절은</a:t>
            </a:r>
            <a:r>
              <a:rPr lang="ko-KR" altLang="en-US" dirty="0" smtClean="0">
                <a:sym typeface="Wingdings" panose="05000000000000000000" pitchFamily="2" charset="2"/>
              </a:rPr>
              <a:t> 서로 부정적인 연관관계를 나타냄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40" y="2253734"/>
            <a:ext cx="3633371" cy="71497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22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35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연관규칙분석</a:t>
            </a:r>
            <a:r>
              <a:rPr lang="en-US" altLang="ko-KR" dirty="0" smtClean="0"/>
              <a:t>: </a:t>
            </a:r>
            <a:r>
              <a:rPr lang="ko-KR" altLang="en-US" dirty="0" smtClean="0"/>
              <a:t>규칙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유용한 연관 규칙들을 어떻게 찾아낼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이상적으로는 모든 생성 가능한 규칙을 만든 뒤</a:t>
            </a:r>
            <a:r>
              <a:rPr lang="en-US" altLang="ko-KR" dirty="0"/>
              <a:t>, </a:t>
            </a:r>
            <a:r>
              <a:rPr lang="ko-KR" altLang="en-US" dirty="0"/>
              <a:t>각 규칙의 지지도</a:t>
            </a:r>
            <a:r>
              <a:rPr lang="en-US" altLang="ko-KR" dirty="0"/>
              <a:t>, </a:t>
            </a:r>
            <a:r>
              <a:rPr lang="ko-KR" altLang="en-US" dirty="0"/>
              <a:t>신뢰도</a:t>
            </a:r>
            <a:r>
              <a:rPr lang="en-US" altLang="ko-KR" dirty="0"/>
              <a:t>, </a:t>
            </a:r>
            <a:r>
              <a:rPr lang="ko-KR" altLang="en-US" dirty="0" err="1"/>
              <a:t>향상도를</a:t>
            </a:r>
            <a:r>
              <a:rPr lang="ko-KR" altLang="en-US" dirty="0"/>
              <a:t> 측정하여 유용한 </a:t>
            </a:r>
            <a:r>
              <a:rPr lang="ko-KR" altLang="en-US" dirty="0" err="1"/>
              <a:t>규칙들만을</a:t>
            </a:r>
            <a:r>
              <a:rPr lang="ko-KR" altLang="en-US" dirty="0"/>
              <a:t> 찾아냄</a:t>
            </a:r>
            <a:endParaRPr lang="en-US" altLang="ko-KR" dirty="0"/>
          </a:p>
          <a:p>
            <a:pPr lvl="1"/>
            <a:r>
              <a:rPr lang="ko-KR" altLang="en-US" dirty="0"/>
              <a:t>아이템 수가 증가할수록 계산에 소요되는 시간이 기하급수적으로 증가함</a:t>
            </a:r>
            <a:endParaRPr lang="en-US" altLang="ko-KR" dirty="0"/>
          </a:p>
          <a:p>
            <a:pPr marL="358775" lvl="1" indent="0">
              <a:buNone/>
            </a:pPr>
            <a:endParaRPr lang="en-US" altLang="ko-KR" dirty="0"/>
          </a:p>
          <a:p>
            <a:r>
              <a:rPr lang="en-US" altLang="ko-KR" dirty="0"/>
              <a:t>Brute-force approach</a:t>
            </a:r>
          </a:p>
          <a:p>
            <a:pPr lvl="1"/>
            <a:r>
              <a:rPr lang="ko-KR" altLang="en-US" dirty="0"/>
              <a:t>가능한 모든 규칙을 나열함</a:t>
            </a:r>
            <a:endParaRPr lang="en-US" altLang="ko-KR" dirty="0"/>
          </a:p>
          <a:p>
            <a:pPr lvl="1"/>
            <a:r>
              <a:rPr lang="ko-KR" altLang="en-US" dirty="0"/>
              <a:t>모든 규칙의 지지도와 신뢰도를 계산함</a:t>
            </a:r>
            <a:endParaRPr lang="en-US" altLang="ko-KR" dirty="0"/>
          </a:p>
          <a:p>
            <a:pPr lvl="1"/>
            <a:r>
              <a:rPr lang="ko-KR" altLang="en-US" dirty="0"/>
              <a:t>최소지지도와 </a:t>
            </a:r>
            <a:r>
              <a:rPr lang="ko-KR" altLang="en-US" dirty="0" err="1"/>
              <a:t>최소신뢰도</a:t>
            </a:r>
            <a:r>
              <a:rPr lang="ko-KR" altLang="en-US" dirty="0"/>
              <a:t> 조건을 만족하지 못하는 규칙을 제거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C00000"/>
                </a:solidFill>
              </a:rPr>
              <a:t>Computationally prohibitive!</a:t>
            </a:r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23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241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priori algorithm</a:t>
            </a:r>
          </a:p>
          <a:p>
            <a:pPr lvl="1"/>
            <a:r>
              <a:rPr lang="ko-KR" altLang="en-US" dirty="0"/>
              <a:t>빈발 </a:t>
            </a:r>
            <a:r>
              <a:rPr lang="ko-KR" altLang="en-US" dirty="0" smtClean="0"/>
              <a:t>집합</a:t>
            </a:r>
            <a:r>
              <a:rPr lang="en-US" altLang="ko-KR" baseline="30000" dirty="0" smtClean="0"/>
              <a:t>frequent </a:t>
            </a:r>
            <a:r>
              <a:rPr lang="en-US" altLang="ko-KR" baseline="30000" dirty="0"/>
              <a:t>item </a:t>
            </a:r>
            <a:r>
              <a:rPr lang="en-US" altLang="ko-KR" baseline="30000" dirty="0" smtClean="0"/>
              <a:t>sets</a:t>
            </a:r>
            <a:r>
              <a:rPr lang="ko-KR" altLang="en-US" dirty="0" smtClean="0"/>
              <a:t>만을 </a:t>
            </a:r>
            <a:r>
              <a:rPr lang="ko-KR" altLang="en-US" dirty="0"/>
              <a:t>고려하여 규칙 생성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지지도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support</a:t>
            </a:r>
            <a:endParaRPr lang="en-US" altLang="ko-KR" dirty="0">
              <a:solidFill>
                <a:srgbClr val="FF0000"/>
              </a:solidFill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조건절에</a:t>
            </a:r>
            <a:r>
              <a:rPr lang="ko-KR" altLang="en-US" dirty="0"/>
              <a:t> 속하는 아이템 집합이 발생할 확률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아이템 집합</a:t>
            </a:r>
            <a:r>
              <a:rPr lang="en-US" altLang="ko-KR" dirty="0"/>
              <a:t> {</a:t>
            </a:r>
            <a:r>
              <a:rPr lang="ko-KR" altLang="en-US" dirty="0"/>
              <a:t>계란</a:t>
            </a:r>
            <a:r>
              <a:rPr lang="en-US" altLang="ko-KR" dirty="0"/>
              <a:t>, </a:t>
            </a:r>
            <a:r>
              <a:rPr lang="ko-KR" altLang="en-US" dirty="0"/>
              <a:t>라면</a:t>
            </a:r>
            <a:r>
              <a:rPr lang="en-US" altLang="ko-KR" dirty="0"/>
              <a:t>}</a:t>
            </a:r>
            <a:r>
              <a:rPr lang="ko-KR" altLang="en-US" dirty="0"/>
              <a:t>의 지지도는 </a:t>
            </a:r>
            <a:r>
              <a:rPr lang="en-US" altLang="ko-KR" dirty="0"/>
              <a:t>40%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최소 </a:t>
            </a:r>
            <a:r>
              <a:rPr lang="ko-KR" altLang="en-US" dirty="0" smtClean="0">
                <a:solidFill>
                  <a:srgbClr val="FF0000"/>
                </a:solidFill>
              </a:rPr>
              <a:t>지지도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minimum support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/>
              <a:t>유용한 규칙으로 인정받기 위해 필요한 최소 지지도</a:t>
            </a:r>
            <a:endParaRPr lang="en-US" altLang="ko-KR" dirty="0"/>
          </a:p>
          <a:p>
            <a:pPr lvl="1"/>
            <a:r>
              <a:rPr lang="ko-KR" altLang="en-US" dirty="0"/>
              <a:t>최소 지지도를 만족하지 못하는 아이템 집합의 </a:t>
            </a:r>
            <a:r>
              <a:rPr lang="ko-KR" altLang="en-US" dirty="0" smtClean="0"/>
              <a:t>상위 집합</a:t>
            </a:r>
            <a:r>
              <a:rPr lang="en-US" altLang="ko-KR" baseline="30000" dirty="0" smtClean="0"/>
              <a:t>superset</a:t>
            </a:r>
            <a:r>
              <a:rPr lang="ko-KR" altLang="en-US" dirty="0" smtClean="0"/>
              <a:t>은 </a:t>
            </a:r>
            <a:r>
              <a:rPr lang="ko-KR" altLang="en-US" dirty="0"/>
              <a:t>항상 최소 지지도를 만족하지 않음</a:t>
            </a:r>
            <a:endParaRPr lang="en-US" altLang="ko-KR" dirty="0"/>
          </a:p>
          <a:p>
            <a:pPr lvl="2"/>
            <a:r>
              <a:rPr lang="en-US" altLang="ko-KR" dirty="0"/>
              <a:t>Support of an item set never exceeds the support of its subsets, which is known as </a:t>
            </a:r>
            <a:r>
              <a:rPr lang="en-US" altLang="ko-KR" dirty="0">
                <a:solidFill>
                  <a:srgbClr val="0000FF"/>
                </a:solidFill>
              </a:rPr>
              <a:t>anti-monotone</a:t>
            </a:r>
            <a:r>
              <a:rPr lang="en-US" altLang="ko-KR" dirty="0"/>
              <a:t> property of support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24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43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priori algorithm</a:t>
            </a:r>
          </a:p>
          <a:p>
            <a:endParaRPr lang="ko-KR" alt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28600" y="1361777"/>
            <a:ext cx="8831263" cy="5235575"/>
            <a:chOff x="144" y="686"/>
            <a:chExt cx="5563" cy="3298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auto">
            <a:xfrm flipV="1">
              <a:off x="864" y="1920"/>
              <a:ext cx="576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144" y="2112"/>
              <a:ext cx="1008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dirty="0">
                  <a:solidFill>
                    <a:srgbClr val="0C6D9C"/>
                  </a:solidFill>
                  <a:latin typeface="Gill Sans MT" panose="020B0502020104020203" pitchFamily="34" charset="0"/>
                  <a:ea typeface="굴림" panose="020B0600000101010101" pitchFamily="50" charset="-127"/>
                </a:rPr>
                <a:t>Found to be Infrequent</a:t>
              </a:r>
              <a:endParaRPr lang="en-US" altLang="ko-KR" dirty="0">
                <a:solidFill>
                  <a:srgbClr val="0C6D9C"/>
                </a:solidFill>
                <a:latin typeface="Gill Sans MT" panose="020B0502020104020203" pitchFamily="34" charset="0"/>
                <a:ea typeface="굴림" panose="020B0600000101010101" pitchFamily="50" charset="-127"/>
                <a:sym typeface="Symbol" panose="05050102010706020507" pitchFamily="18" charset="2"/>
              </a:endParaRPr>
            </a:p>
          </p:txBody>
        </p:sp>
        <p:graphicFrame>
          <p:nvGraphicFramePr>
            <p:cNvPr id="8" name="Object 5"/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8" name="Visio" r:id="rId3" imgW="9866478" imgH="7377618" progId="Visio.Drawing.6">
                    <p:embed/>
                  </p:oleObj>
                </mc:Choice>
                <mc:Fallback>
                  <p:oleObj name="Visio" r:id="rId3" imgW="9866478" imgH="7377618" progId="Visio.Drawing.6">
                    <p:embed/>
                    <p:pic>
                      <p:nvPicPr>
                        <p:cNvPr id="1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2209800" y="1361777"/>
            <a:ext cx="6850063" cy="5235575"/>
            <a:chOff x="1392" y="686"/>
            <a:chExt cx="4315" cy="3298"/>
          </a:xfrm>
        </p:grpSpPr>
        <p:graphicFrame>
          <p:nvGraphicFramePr>
            <p:cNvPr id="10" name="Object 8"/>
            <p:cNvGraphicFramePr>
              <a:graphicFrameLocks noChangeAspect="1"/>
            </p:cNvGraphicFramePr>
            <p:nvPr/>
          </p:nvGraphicFramePr>
          <p:xfrm>
            <a:off x="1392" y="686"/>
            <a:ext cx="4315" cy="3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9" name="Visio" r:id="rId5" imgW="9866478" imgH="7377618" progId="Visio.Drawing.6">
                    <p:embed/>
                  </p:oleObj>
                </mc:Choice>
                <mc:Fallback>
                  <p:oleObj name="Visio" r:id="rId5" imgW="9866478" imgH="7377618" progId="Visio.Drawing.6">
                    <p:embed/>
                    <p:pic>
                      <p:nvPicPr>
                        <p:cNvPr id="12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686"/>
                          <a:ext cx="4315" cy="3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1488" y="3494"/>
              <a:ext cx="912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ko-KR" dirty="0">
                  <a:solidFill>
                    <a:srgbClr val="FF0000"/>
                  </a:solidFill>
                  <a:latin typeface="Gill Sans MT" panose="020B0502020104020203" pitchFamily="34" charset="0"/>
                  <a:ea typeface="굴림" panose="020B0600000101010101" pitchFamily="50" charset="-127"/>
                </a:rPr>
                <a:t>Pruned supersets</a:t>
              </a:r>
              <a:endParaRPr lang="en-US" altLang="ko-KR" dirty="0">
                <a:solidFill>
                  <a:srgbClr val="FF0000"/>
                </a:solidFill>
                <a:latin typeface="Gill Sans MT" panose="020B0502020104020203" pitchFamily="34" charset="0"/>
                <a:ea typeface="굴림" panose="020B0600000101010101" pitchFamily="50" charset="-127"/>
                <a:sym typeface="Symbol" panose="05050102010706020507" pitchFamily="18" charset="2"/>
              </a:endParaRPr>
            </a:p>
          </p:txBody>
        </p:sp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25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575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연관규칙분석</a:t>
            </a:r>
            <a:r>
              <a:rPr lang="en-US" altLang="ko-KR" dirty="0" smtClean="0"/>
              <a:t> Step 1: </a:t>
            </a:r>
            <a:r>
              <a:rPr lang="ko-KR" altLang="en-US" dirty="0" smtClean="0"/>
              <a:t>최소 지지도 조건 부여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최소 지지도</a:t>
            </a:r>
            <a:r>
              <a:rPr lang="en-US" altLang="ko-KR" dirty="0" smtClean="0"/>
              <a:t>: 2 transactions or 20%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641174"/>
              </p:ext>
            </p:extLst>
          </p:nvPr>
        </p:nvGraphicFramePr>
        <p:xfrm>
          <a:off x="1500336" y="2035038"/>
          <a:ext cx="6096000" cy="46805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Transaction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2481749"/>
            <a:ext cx="594000" cy="396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4411130" y="2481749"/>
            <a:ext cx="326903" cy="396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6842" r="10299" b="10429"/>
          <a:stretch/>
        </p:blipFill>
        <p:spPr>
          <a:xfrm>
            <a:off x="5514007" y="2481370"/>
            <a:ext cx="559665" cy="396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3752118"/>
            <a:ext cx="594000" cy="396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4174176"/>
            <a:ext cx="594000" cy="396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5459102"/>
            <a:ext cx="594000" cy="396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864" y="5881160"/>
            <a:ext cx="594000" cy="396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3184413" y="2901274"/>
            <a:ext cx="326903" cy="396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3184413" y="3331182"/>
            <a:ext cx="326903" cy="396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4411130" y="3763230"/>
            <a:ext cx="326903" cy="396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3184413" y="4591366"/>
            <a:ext cx="326903" cy="396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3184413" y="5027624"/>
            <a:ext cx="326903" cy="396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4411130" y="5455462"/>
            <a:ext cx="326903" cy="396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4411130" y="5887510"/>
            <a:ext cx="326903" cy="396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6842" r="10299" b="10429"/>
          <a:stretch/>
        </p:blipFill>
        <p:spPr>
          <a:xfrm>
            <a:off x="6732240" y="5465872"/>
            <a:ext cx="559665" cy="396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t="3648" r="19433" b="3352"/>
          <a:stretch/>
        </p:blipFill>
        <p:spPr>
          <a:xfrm>
            <a:off x="4379172" y="2916999"/>
            <a:ext cx="390818" cy="396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t="3648" r="19433" b="3352"/>
          <a:stretch/>
        </p:blipFill>
        <p:spPr>
          <a:xfrm>
            <a:off x="5598430" y="3769332"/>
            <a:ext cx="390818" cy="396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t="3648" r="19433" b="3352"/>
          <a:stretch/>
        </p:blipFill>
        <p:spPr>
          <a:xfrm>
            <a:off x="4379172" y="5027624"/>
            <a:ext cx="390818" cy="39600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94" y="3291744"/>
            <a:ext cx="460374" cy="46037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94" y="4159230"/>
            <a:ext cx="460374" cy="460374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94" y="4559179"/>
            <a:ext cx="460374" cy="46037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52" y="5420786"/>
            <a:ext cx="460374" cy="46037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652" y="5851462"/>
            <a:ext cx="460374" cy="46037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55" y="6320049"/>
            <a:ext cx="533018" cy="351231"/>
          </a:xfrm>
          <a:prstGeom prst="rect">
            <a:avLst/>
          </a:prstGeom>
        </p:spPr>
      </p:pic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26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15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  <a:r>
              <a:rPr lang="en-US" altLang="ko-KR" dirty="0"/>
              <a:t> Step </a:t>
            </a:r>
            <a:r>
              <a:rPr lang="en-US" altLang="ko-KR" dirty="0" smtClean="0"/>
              <a:t>2: </a:t>
            </a:r>
            <a:r>
              <a:rPr lang="ko-KR" altLang="en-US" dirty="0" smtClean="0"/>
              <a:t>빈발 집합 생성</a:t>
            </a:r>
            <a:endParaRPr lang="en-US" altLang="ko-KR" dirty="0"/>
          </a:p>
          <a:p>
            <a:pPr lvl="1"/>
            <a:r>
              <a:rPr lang="en-US" altLang="ko-KR" dirty="0" smtClean="0"/>
              <a:t>Step 2-1: </a:t>
            </a:r>
            <a:r>
              <a:rPr lang="ko-KR" altLang="en-US" dirty="0" smtClean="0"/>
              <a:t>최소 지지도 조건을 만족하는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개짜리 아이템 집합을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FF0000"/>
                </a:solidFill>
              </a:rPr>
              <a:t>양파는 최소 지지도 조건을 만족하지 못했으므로 이후 분석에서 제외</a:t>
            </a:r>
            <a:endParaRPr lang="ko-KR" altLang="en-US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333" y="2340555"/>
            <a:ext cx="162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5" t="9171" r="8732" b="7206"/>
          <a:stretch/>
        </p:blipFill>
        <p:spPr>
          <a:xfrm>
            <a:off x="349711" y="2340555"/>
            <a:ext cx="891554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1" t="6842" r="10299" b="10429"/>
          <a:stretch/>
        </p:blipFill>
        <p:spPr>
          <a:xfrm>
            <a:off x="5515404" y="2340555"/>
            <a:ext cx="1526359" cy="108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8" t="3648" r="19433" b="3352"/>
          <a:stretch/>
        </p:blipFill>
        <p:spPr>
          <a:xfrm>
            <a:off x="4322469" y="2340555"/>
            <a:ext cx="1065867" cy="10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832" y="2340555"/>
            <a:ext cx="1638977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01" y="2340555"/>
            <a:ext cx="1080000" cy="108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9326" y="3611190"/>
            <a:ext cx="9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</a:rPr>
              <a:t>8 (80%)</a:t>
            </a:r>
            <a:endParaRPr lang="ko-KR" altLang="en-US" sz="1600" dirty="0">
              <a:latin typeface="Gill Sans MT" panose="020B05020201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92171" y="3611190"/>
            <a:ext cx="9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ill Sans MT" panose="020B0502020104020203" pitchFamily="34" charset="0"/>
              </a:rPr>
              <a:t>5</a:t>
            </a:r>
            <a:r>
              <a:rPr lang="en-US" altLang="ko-KR" sz="1600" dirty="0" smtClean="0">
                <a:latin typeface="Gill Sans MT" panose="020B0502020104020203" pitchFamily="34" charset="0"/>
              </a:rPr>
              <a:t> (50%)</a:t>
            </a:r>
            <a:endParaRPr lang="ko-KR" altLang="en-US" sz="1600" dirty="0">
              <a:latin typeface="Gill Sans MT" panose="020B05020201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69239" y="3611190"/>
            <a:ext cx="9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ill Sans MT" panose="020B0502020104020203" pitchFamily="34" charset="0"/>
              </a:rPr>
              <a:t>5</a:t>
            </a:r>
            <a:r>
              <a:rPr lang="en-US" altLang="ko-KR" sz="1600" dirty="0" smtClean="0">
                <a:latin typeface="Gill Sans MT" panose="020B0502020104020203" pitchFamily="34" charset="0"/>
              </a:rPr>
              <a:t> (50%)</a:t>
            </a:r>
            <a:endParaRPr lang="ko-KR" altLang="en-US" sz="1600" dirty="0">
              <a:latin typeface="Gill Sans MT" panose="020B05020201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69240" y="3611190"/>
            <a:ext cx="9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</a:rPr>
              <a:t>3 (30%)</a:t>
            </a:r>
            <a:endParaRPr lang="ko-KR" altLang="en-US" sz="1600" dirty="0">
              <a:latin typeface="Gill Sans MT" panose="020B05020201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92421" y="3611190"/>
            <a:ext cx="9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Gill Sans MT" panose="020B0502020104020203" pitchFamily="34" charset="0"/>
              </a:rPr>
              <a:t>2</a:t>
            </a:r>
            <a:r>
              <a:rPr lang="en-US" altLang="ko-KR" sz="1600" dirty="0" smtClean="0">
                <a:latin typeface="Gill Sans MT" panose="020B0502020104020203" pitchFamily="34" charset="0"/>
              </a:rPr>
              <a:t> (20%)</a:t>
            </a:r>
            <a:endParaRPr lang="ko-KR" altLang="en-US" sz="1600" dirty="0">
              <a:latin typeface="Gill Sans MT" panose="020B0502020104020203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74427" y="3611190"/>
            <a:ext cx="972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</a:rPr>
              <a:t>1 (10%)</a:t>
            </a:r>
            <a:endParaRPr lang="ko-KR" altLang="en-US" sz="1600" dirty="0">
              <a:latin typeface="Gill Sans MT" panose="020B0502020104020203" pitchFamily="34" charset="0"/>
            </a:endParaRPr>
          </a:p>
        </p:txBody>
      </p:sp>
      <p:sp>
        <p:nvSpPr>
          <p:cNvPr id="18" name="곱셈 기호 17"/>
          <p:cNvSpPr/>
          <p:nvPr/>
        </p:nvSpPr>
        <p:spPr>
          <a:xfrm>
            <a:off x="6950830" y="1882494"/>
            <a:ext cx="1856979" cy="1996121"/>
          </a:xfrm>
          <a:prstGeom prst="mathMultiply">
            <a:avLst>
              <a:gd name="adj1" fmla="val 20261"/>
            </a:avLst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27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272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  <a:r>
              <a:rPr lang="en-US" altLang="ko-KR" dirty="0"/>
              <a:t> Step 2: </a:t>
            </a:r>
            <a:r>
              <a:rPr lang="ko-KR" altLang="en-US" dirty="0"/>
              <a:t>빈발 집합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Step 2-2: </a:t>
            </a:r>
            <a:r>
              <a:rPr lang="ko-KR" altLang="en-US" dirty="0" smtClean="0"/>
              <a:t>최소 지지도 조건을 만족하는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개짜리 아이템 집합을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조건을 만족하는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개짜리 아이템 집합</a:t>
            </a:r>
            <a:endParaRPr lang="en-US" altLang="ko-KR" dirty="0" smtClean="0"/>
          </a:p>
          <a:p>
            <a:pPr lvl="2"/>
            <a:r>
              <a:rPr lang="en-US" altLang="ko-KR" dirty="0">
                <a:ea typeface="다음_Regular" panose="02000603060000000000" pitchFamily="2" charset="-127"/>
              </a:rPr>
              <a:t>{noodle, egg}, {noodle, cola}, {noodle, rice}, {noodle, tuna}, {egg, cola}, {egg, tuna}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조건을 만족하지 못하는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개짜리 아이템 집합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{egg, rice}, {cola, rice}, {cola, tuna}, {rice, tuna}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99122"/>
              </p:ext>
            </p:extLst>
          </p:nvPr>
        </p:nvGraphicFramePr>
        <p:xfrm>
          <a:off x="1169196" y="2184098"/>
          <a:ext cx="609600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noodle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egg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cola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rice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tuna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noodle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40%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40%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20%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20%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egg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30%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0%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20%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cola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0%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10%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rice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0%</a:t>
                      </a:r>
                      <a:endParaRPr lang="ko-KR" altLang="en-US" sz="1400" b="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tuna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28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074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  <a:r>
              <a:rPr lang="en-US" altLang="ko-KR" dirty="0"/>
              <a:t> Step 2: </a:t>
            </a:r>
            <a:r>
              <a:rPr lang="ko-KR" altLang="en-US" dirty="0"/>
              <a:t>빈발 집합 생성</a:t>
            </a:r>
            <a:endParaRPr lang="en-US" altLang="ko-KR" dirty="0"/>
          </a:p>
          <a:p>
            <a:pPr lvl="1"/>
            <a:r>
              <a:rPr lang="en-US" altLang="ko-KR" dirty="0"/>
              <a:t>Step </a:t>
            </a:r>
            <a:r>
              <a:rPr lang="en-US" altLang="ko-KR" dirty="0" smtClean="0"/>
              <a:t>2-N: </a:t>
            </a:r>
            <a:r>
              <a:rPr lang="ko-KR" altLang="en-US" dirty="0" smtClean="0"/>
              <a:t>더 이상 최소 지지도 조건을 만족하는 아이템 집합이 없을 때까지 아이템 집합의 크기를 </a:t>
            </a:r>
            <a:r>
              <a:rPr lang="en-US" altLang="ko-KR" dirty="0" smtClean="0"/>
              <a:t>1</a:t>
            </a:r>
            <a:r>
              <a:rPr lang="ko-KR" altLang="en-US" dirty="0" smtClean="0"/>
              <a:t>씩 증가시키면서 반복 수행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906026"/>
              </p:ext>
            </p:extLst>
          </p:nvPr>
        </p:nvGraphicFramePr>
        <p:xfrm>
          <a:off x="1691680" y="2563277"/>
          <a:ext cx="6096000" cy="3378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Set-size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Item 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noodle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egg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cola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rice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tuna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noodle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egg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noodle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cola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noodle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rice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29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149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어떤 영화를 볼까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56" y="1865942"/>
            <a:ext cx="4203383" cy="3829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039" y="2855833"/>
            <a:ext cx="3955973" cy="298733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83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  <a:r>
              <a:rPr lang="en-US" altLang="ko-KR" dirty="0"/>
              <a:t> Step </a:t>
            </a:r>
            <a:r>
              <a:rPr lang="en-US" altLang="ko-KR" dirty="0" smtClean="0"/>
              <a:t>3: </a:t>
            </a:r>
            <a:r>
              <a:rPr lang="ko-KR" altLang="en-US" dirty="0" smtClean="0"/>
              <a:t>규칙 평가 수행</a:t>
            </a:r>
            <a:endParaRPr lang="en-US" altLang="ko-KR" dirty="0"/>
          </a:p>
          <a:p>
            <a:pPr lvl="1"/>
            <a:r>
              <a:rPr lang="ko-KR" altLang="en-US" dirty="0" smtClean="0"/>
              <a:t>빈발 아이템 집합들로 생성</a:t>
            </a:r>
            <a:r>
              <a:rPr lang="ko-KR" altLang="en-US" dirty="0"/>
              <a:t>한</a:t>
            </a:r>
            <a:r>
              <a:rPr lang="ko-KR" altLang="en-US" dirty="0" smtClean="0"/>
              <a:t> 모든 경우의 수에 대해 신뢰도</a:t>
            </a:r>
            <a:r>
              <a:rPr lang="en-US" altLang="ko-KR" baseline="30000" dirty="0" smtClean="0"/>
              <a:t>Confidence</a:t>
            </a:r>
            <a:r>
              <a:rPr lang="ko-KR" altLang="en-US" dirty="0" smtClean="0"/>
              <a:t>와 향상도</a:t>
            </a:r>
            <a:r>
              <a:rPr lang="en-US" altLang="ko-KR" baseline="30000" dirty="0" smtClean="0"/>
              <a:t>lift</a:t>
            </a:r>
            <a:r>
              <a:rPr lang="ko-KR" altLang="en-US" dirty="0" smtClean="0"/>
              <a:t>를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예시</a:t>
            </a:r>
            <a:r>
              <a:rPr lang="en-US" altLang="ko-KR" dirty="0" smtClean="0"/>
              <a:t>: “</a:t>
            </a:r>
            <a:r>
              <a:rPr lang="ko-KR" altLang="en-US" dirty="0" smtClean="0"/>
              <a:t>라면을 사면 계란을 산다</a:t>
            </a:r>
            <a:r>
              <a:rPr lang="en-US" altLang="ko-KR" dirty="0" smtClean="0"/>
              <a:t>”</a:t>
            </a:r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403987"/>
              </p:ext>
            </p:extLst>
          </p:nvPr>
        </p:nvGraphicFramePr>
        <p:xfrm>
          <a:off x="1425587" y="2859244"/>
          <a:ext cx="6438420" cy="588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3" name="수식" r:id="rId3" imgW="4012920" imgH="393480" progId="Equation.3">
                  <p:embed/>
                </p:oleObj>
              </mc:Choice>
              <mc:Fallback>
                <p:oleObj name="수식" r:id="rId3" imgW="4012920" imgH="393480" progId="Equation.3">
                  <p:embed/>
                  <p:pic>
                    <p:nvPicPr>
                      <p:cNvPr id="3" name="개체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25587" y="2859244"/>
                        <a:ext cx="6438420" cy="588963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개체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6251491"/>
              </p:ext>
            </p:extLst>
          </p:nvPr>
        </p:nvGraphicFramePr>
        <p:xfrm>
          <a:off x="1425587" y="3615308"/>
          <a:ext cx="6438420" cy="628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4" name="수식" r:id="rId5" imgW="3962160" imgH="419040" progId="Equation.3">
                  <p:embed/>
                </p:oleObj>
              </mc:Choice>
              <mc:Fallback>
                <p:oleObj name="수식" r:id="rId5" imgW="3962160" imgH="419040" progId="Equation.3">
                  <p:embed/>
                  <p:pic>
                    <p:nvPicPr>
                      <p:cNvPr id="6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87" y="3615308"/>
                        <a:ext cx="6438420" cy="628560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347384"/>
              </p:ext>
            </p:extLst>
          </p:nvPr>
        </p:nvGraphicFramePr>
        <p:xfrm>
          <a:off x="1425587" y="4365135"/>
          <a:ext cx="6438420" cy="243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5" name="수식" r:id="rId7" imgW="4292280" imgH="1625400" progId="Equation.3">
                  <p:embed/>
                </p:oleObj>
              </mc:Choice>
              <mc:Fallback>
                <p:oleObj name="수식" r:id="rId7" imgW="4292280" imgH="1625400" progId="Equation.3">
                  <p:embed/>
                  <p:pic>
                    <p:nvPicPr>
                      <p:cNvPr id="6" name="개체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587" y="4365135"/>
                        <a:ext cx="6438420" cy="24381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30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758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연관규칙분석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최종 결과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기준 지지도</a:t>
            </a:r>
            <a:r>
              <a:rPr lang="en-US" altLang="ko-KR" dirty="0" smtClean="0"/>
              <a:t>: 20%, </a:t>
            </a:r>
            <a:r>
              <a:rPr lang="ko-KR" altLang="en-US" dirty="0" smtClean="0"/>
              <a:t>기준 신뢰도</a:t>
            </a:r>
            <a:r>
              <a:rPr lang="en-US" altLang="ko-KR" dirty="0" smtClean="0"/>
              <a:t>(optional): 70%</a:t>
            </a:r>
            <a:endParaRPr lang="ko-KR" alt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26" y="2521532"/>
            <a:ext cx="7669449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31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3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연관규칙분석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연관규칙분석 요약</a:t>
            </a:r>
            <a:endParaRPr lang="en-US" altLang="ko-KR" dirty="0"/>
          </a:p>
          <a:p>
            <a:pPr lvl="1"/>
            <a:r>
              <a:rPr lang="ko-KR" altLang="en-US" dirty="0"/>
              <a:t>트랜잭션 데이터베이스에 존재하는 아이템 집합들 강의 연관성을 나타내는 규칙을 생성하는 분석 기법</a:t>
            </a:r>
            <a:endParaRPr lang="en-US" altLang="ko-KR" dirty="0"/>
          </a:p>
          <a:p>
            <a:pPr lvl="1"/>
            <a:r>
              <a:rPr lang="ko-KR" altLang="en-US" dirty="0"/>
              <a:t>다양한 분야의 추천 시스템 구축에 널리 사용됨</a:t>
            </a:r>
            <a:endParaRPr lang="en-US" altLang="ko-KR" dirty="0"/>
          </a:p>
          <a:p>
            <a:pPr lvl="1"/>
            <a:r>
              <a:rPr lang="ko-KR" altLang="en-US" dirty="0"/>
              <a:t>전체 규칙을 모두 생성하는 것이 비효율적이기 때문에 효율적인 빈발 집합을 찾아내는 </a:t>
            </a:r>
            <a:r>
              <a:rPr lang="en-US" altLang="ko-KR" dirty="0"/>
              <a:t>A Priori </a:t>
            </a:r>
            <a:r>
              <a:rPr lang="ko-KR" altLang="en-US" dirty="0"/>
              <a:t>알고리즘을 사용</a:t>
            </a:r>
            <a:endParaRPr lang="en-US" altLang="ko-KR" dirty="0"/>
          </a:p>
          <a:p>
            <a:pPr lvl="1"/>
            <a:r>
              <a:rPr lang="ko-KR" altLang="en-US" dirty="0"/>
              <a:t>규칙의 효용성은 지지도</a:t>
            </a:r>
            <a:r>
              <a:rPr lang="en-US" altLang="ko-KR" dirty="0"/>
              <a:t>, </a:t>
            </a:r>
            <a:r>
              <a:rPr lang="ko-KR" altLang="en-US" dirty="0"/>
              <a:t>신뢰도</a:t>
            </a:r>
            <a:r>
              <a:rPr lang="en-US" altLang="ko-KR" dirty="0"/>
              <a:t>, </a:t>
            </a:r>
            <a:r>
              <a:rPr lang="ko-KR" altLang="en-US" dirty="0" err="1"/>
              <a:t>향상도의</a:t>
            </a:r>
            <a:r>
              <a:rPr lang="ko-KR" altLang="en-US" dirty="0"/>
              <a:t> 세 가지를 이용하여 평가</a:t>
            </a:r>
            <a:endParaRPr lang="en-US" altLang="ko-KR" dirty="0"/>
          </a:p>
          <a:p>
            <a:pPr lvl="1"/>
            <a:r>
              <a:rPr lang="ko-KR" altLang="en-US" dirty="0"/>
              <a:t>규칙 </a:t>
            </a:r>
            <a:r>
              <a:rPr lang="en-US" altLang="ko-KR" dirty="0"/>
              <a:t>1: A </a:t>
            </a:r>
            <a:r>
              <a:rPr lang="en-US" altLang="ko-KR" dirty="0">
                <a:sym typeface="Wingdings" panose="05000000000000000000" pitchFamily="2" charset="2"/>
              </a:rPr>
              <a:t> B</a:t>
            </a:r>
            <a:r>
              <a:rPr lang="ko-KR" altLang="en-US" dirty="0">
                <a:sym typeface="Wingdings" panose="05000000000000000000" pitchFamily="2" charset="2"/>
              </a:rPr>
              <a:t>와 규칙 </a:t>
            </a:r>
            <a:r>
              <a:rPr lang="en-US" altLang="ko-KR" dirty="0">
                <a:sym typeface="Wingdings" panose="05000000000000000000" pitchFamily="2" charset="2"/>
              </a:rPr>
              <a:t>2: C  D</a:t>
            </a:r>
            <a:r>
              <a:rPr lang="ko-KR" altLang="en-US" dirty="0">
                <a:sym typeface="Wingdings" panose="05000000000000000000" pitchFamily="2" charset="2"/>
              </a:rPr>
              <a:t>에 대해 지지도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신뢰도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향상도가 모두 클 경우에만 규칙 </a:t>
            </a:r>
            <a:r>
              <a:rPr lang="en-US" altLang="ko-KR" dirty="0">
                <a:sym typeface="Wingdings" panose="05000000000000000000" pitchFamily="2" charset="2"/>
              </a:rPr>
              <a:t>1</a:t>
            </a:r>
            <a:r>
              <a:rPr lang="ko-KR" altLang="en-US" dirty="0">
                <a:sym typeface="Wingdings" panose="05000000000000000000" pitchFamily="2" charset="2"/>
              </a:rPr>
              <a:t>이 규칙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보다 효과적인 규칙으로 결론지을 수 </a:t>
            </a:r>
            <a:r>
              <a:rPr lang="ko-KR" altLang="en-US" dirty="0" smtClean="0">
                <a:sym typeface="Wingdings" panose="05000000000000000000" pitchFamily="2" charset="2"/>
              </a:rPr>
              <a:t>있음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32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038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나눔스퀘어 Bold" panose="020B0600000101010101" pitchFamily="50" charset="-127"/>
                <a:cs typeface="Open Sans" panose="020B0606030504020204" pitchFamily="34" charset="0"/>
              </a:rPr>
              <a:t>Recommendation Systems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Association Rule Mining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1" y="3397450"/>
            <a:ext cx="6500349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Collaborative Filtering: k-Nearest Neighbor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Matrix Factorization-based Method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33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49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배경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02472" y="158227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err="1" smtClean="0"/>
              <a:t>類類相從</a:t>
            </a:r>
            <a:endParaRPr lang="ko-KR" altLang="en-US" sz="5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938889" y="158227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 smtClean="0"/>
              <a:t>近墨者黑</a:t>
            </a:r>
            <a:endParaRPr lang="ko-KR" altLang="en-US" sz="5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299408" y="2433823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6"/>
                </a:solidFill>
                <a:latin typeface="Gill Sans MT" panose="020B0502020104020203" pitchFamily="34" charset="0"/>
              </a:rPr>
              <a:t>“Birds of a feather flock together”</a:t>
            </a:r>
            <a:endParaRPr lang="ko-KR" altLang="en-US" sz="36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931" y="3125580"/>
            <a:ext cx="6454800" cy="3630825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34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967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</a:p>
          <a:p>
            <a:endParaRPr lang="ko-KR" altLang="en-US" dirty="0"/>
          </a:p>
        </p:txBody>
      </p:sp>
      <p:sp>
        <p:nvSpPr>
          <p:cNvPr id="5" name="AutoShape 2" descr="collaborative filteringì ëí ì´ë¯¸ì§ ê²ìê²°ê³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63"/>
          <a:stretch/>
        </p:blipFill>
        <p:spPr>
          <a:xfrm>
            <a:off x="10051" y="1829777"/>
            <a:ext cx="9144000" cy="502822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234018" y="645160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atin typeface="Gill Sans MT" panose="020B0502020104020203" pitchFamily="34" charset="0"/>
                <a:hlinkClick r:id="rId3"/>
              </a:rPr>
              <a:t>https://towardsdatascience.com/prototyping-a-recommender-system-step-by-step-part-1-knn-item-based-collaborative-filtering-637969614ea</a:t>
            </a:r>
            <a:endParaRPr lang="ko-KR" altLang="en-US" sz="1000" dirty="0"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0375" y="1491223"/>
            <a:ext cx="3536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[User-based Collaborative Filtering]</a:t>
            </a:r>
            <a:endParaRPr lang="ko-KR" altLang="en-US" sz="16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50304" y="1491223"/>
            <a:ext cx="35365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[Item-based Collaborative Filtering]</a:t>
            </a:r>
            <a:endParaRPr lang="ko-KR" altLang="en-US" sz="16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1459006" y="3866029"/>
            <a:ext cx="786653" cy="342900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460876" y="4105835"/>
            <a:ext cx="786653" cy="342900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35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09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유사한 사용자</a:t>
            </a:r>
            <a:r>
              <a:rPr lang="en-US" altLang="ko-KR" dirty="0"/>
              <a:t>/</a:t>
            </a:r>
            <a:r>
              <a:rPr lang="ko-KR" altLang="en-US" dirty="0"/>
              <a:t>아이템을 찾기 위해서는 이들을 특정 공간 상의 한 점</a:t>
            </a:r>
            <a:r>
              <a:rPr lang="en-US" altLang="ko-KR" baseline="30000" dirty="0"/>
              <a:t>point</a:t>
            </a:r>
            <a:r>
              <a:rPr lang="ko-KR" altLang="en-US" dirty="0"/>
              <a:t>으로 표현해야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고전적 방식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사용자와 아이템에 대한 속성을 정의하고 해당 속성에 값을 부여하여 특정 차원의 벡터를 생성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536" y="2453111"/>
            <a:ext cx="4513254" cy="435012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36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03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유사한 사용자</a:t>
            </a:r>
            <a:r>
              <a:rPr lang="en-US" altLang="ko-KR" dirty="0" smtClean="0"/>
              <a:t>/</a:t>
            </a:r>
            <a:r>
              <a:rPr lang="ko-KR" altLang="en-US" dirty="0" smtClean="0"/>
              <a:t>아이템을 찾기 위해서는 이들을 특정 공간 상의 한 점</a:t>
            </a:r>
            <a:r>
              <a:rPr lang="en-US" altLang="ko-KR" baseline="30000" dirty="0" smtClean="0"/>
              <a:t>point</a:t>
            </a:r>
            <a:r>
              <a:rPr lang="ko-KR" altLang="en-US" dirty="0" smtClean="0"/>
              <a:t>으로 표현해야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최근 트렌드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사용자나 아이템의 의미 관계</a:t>
            </a:r>
            <a:r>
              <a:rPr lang="en-US" altLang="ko-KR" baseline="30000" dirty="0" smtClean="0"/>
              <a:t>semantic relationship</a:t>
            </a:r>
            <a:r>
              <a:rPr lang="ko-KR" altLang="en-US" dirty="0" smtClean="0"/>
              <a:t>가 보존되는 분산 표상</a:t>
            </a:r>
            <a:r>
              <a:rPr lang="en-US" altLang="ko-KR" baseline="30000" dirty="0" smtClean="0"/>
              <a:t>distributed representation</a:t>
            </a:r>
            <a:r>
              <a:rPr lang="ko-KR" altLang="en-US" dirty="0" smtClean="0"/>
              <a:t>을 </a:t>
            </a:r>
            <a:r>
              <a:rPr lang="ko-KR" altLang="en-US" dirty="0" err="1" smtClean="0"/>
              <a:t>딥러닝</a:t>
            </a:r>
            <a:r>
              <a:rPr lang="en-US" altLang="ko-KR" baseline="30000" dirty="0" smtClean="0"/>
              <a:t>deep learning</a:t>
            </a:r>
            <a:r>
              <a:rPr lang="ko-KR" altLang="en-US" dirty="0" smtClean="0"/>
              <a:t> 모델로 학습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2" y="2964075"/>
            <a:ext cx="4393008" cy="3235019"/>
          </a:xfrm>
          <a:prstGeom prst="rect">
            <a:avLst/>
          </a:prstGeom>
        </p:spPr>
      </p:pic>
      <p:pic>
        <p:nvPicPr>
          <p:cNvPr id="53250" name="Picture 2" descr="recommendation system embedding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364" y="2964075"/>
            <a:ext cx="4334806" cy="33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37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483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공간 상에서 유사한 객체를 어떻게 찾을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유사도</a:t>
            </a:r>
            <a:r>
              <a:rPr lang="en-US" altLang="ko-KR" baseline="30000" dirty="0" smtClean="0"/>
              <a:t>similarity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측정의 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유사도 지표를 사용하거나 거리</a:t>
            </a:r>
            <a:r>
              <a:rPr lang="en-US" altLang="ko-KR" baseline="30000" dirty="0" smtClean="0"/>
              <a:t>distance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지표를 사용한 뒤 거리에 반비례하도록 </a:t>
            </a:r>
            <a:r>
              <a:rPr lang="ko-KR" altLang="en-US" dirty="0" err="1" smtClean="0"/>
              <a:t>유사도를</a:t>
            </a:r>
            <a:r>
              <a:rPr lang="ko-KR" altLang="en-US" dirty="0" smtClean="0"/>
              <a:t> 정의</a:t>
            </a:r>
            <a:endParaRPr lang="ko-KR" altLang="en-US" dirty="0"/>
          </a:p>
        </p:txBody>
      </p:sp>
      <p:pic>
        <p:nvPicPr>
          <p:cNvPr id="54274" name="Picture 2" descr="euclidean distance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34" y="3341595"/>
            <a:ext cx="3226010" cy="258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cosine similarity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9"/>
          <a:stretch/>
        </p:blipFill>
        <p:spPr bwMode="auto">
          <a:xfrm>
            <a:off x="4223310" y="3189568"/>
            <a:ext cx="4415897" cy="288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27964" y="2815007"/>
            <a:ext cx="251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[Euclidean distance]</a:t>
            </a:r>
            <a:endParaRPr lang="ko-KR" altLang="en-US" sz="16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2781" y="2815007"/>
            <a:ext cx="251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[Cosine similarity]</a:t>
            </a:r>
            <a:endParaRPr lang="ko-KR" altLang="en-US" sz="16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38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90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유사한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몇 개나 참고하여 최종 결론을 도출할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아래의 예시에서 물음표들은 동그라미인가 네모인가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547664" y="2203801"/>
            <a:ext cx="6048672" cy="44644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1907704" y="2455849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2375776" y="2608249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1835696" y="3391953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2951840" y="2608249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303768" y="360797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1791934" y="4551719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2843808" y="3175929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3941960" y="4220025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1907704" y="396801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3633551" y="3031913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3304846" y="3509788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2789792" y="387936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3716288" y="378797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3203848" y="4256049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6948264" y="3307229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4319992" y="3859985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3409837" y="4832270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2698021" y="4551719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1871720" y="5084121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3473888" y="630825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024120" y="612825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2427914" y="5056521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2447784" y="5696209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4229992" y="2553608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4679992" y="3348061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4860032" y="2479680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292080" y="3844213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368142" y="2931680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5724128" y="2389680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6084168" y="4184041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6228184" y="3499945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380584" y="2923881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716016" y="2851873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056296" y="2851873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768264" y="2419825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5868144" y="3139905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004048" y="4184041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912280" y="3896009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552240" y="4544081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7128304" y="4832113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7056296" y="5624201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868144" y="4976129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300192" y="5408177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6624248" y="6056249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4283968" y="4760105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4932040" y="4688097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5220072" y="5228137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6012160" y="6344281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4499992" y="5588177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779912" y="5336169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987824" y="4940105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3131840" y="5552193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3932312" y="6056249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2771800" y="6128257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4464008" y="6280657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83768" y="326475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900"/>
                </a:solidFill>
              </a:rPr>
              <a:t>?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572070" y="5390887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900"/>
                </a:solidFill>
              </a:rPr>
              <a:t>?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83967" y="3211913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900"/>
                </a:solidFill>
              </a:rPr>
              <a:t>?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  <p:sp>
        <p:nvSpPr>
          <p:cNvPr id="64" name="슬라이드 번호 개체 틀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39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99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추천</a:t>
            </a:r>
            <a:r>
              <a:rPr lang="en-US" altLang="ko-KR" dirty="0" smtClean="0"/>
              <a:t> </a:t>
            </a:r>
            <a:r>
              <a:rPr lang="ko-KR" altLang="en-US" dirty="0" smtClean="0"/>
              <a:t>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어떤 영화를 볼까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545" y="1608933"/>
            <a:ext cx="5361012" cy="5194302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36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유사한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객체를 몇 개나 참고하여 최종 결론을 도출할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가장 가까운 객체 하나만 참고하면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 bwMode="auto">
          <a:xfrm>
            <a:off x="1547664" y="2205946"/>
            <a:ext cx="6048672" cy="44644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 bwMode="auto">
          <a:xfrm>
            <a:off x="1907704" y="245799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2375776" y="261039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1835696" y="3394098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타원 67"/>
          <p:cNvSpPr/>
          <p:nvPr/>
        </p:nvSpPr>
        <p:spPr bwMode="auto">
          <a:xfrm>
            <a:off x="2951840" y="261039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타원 68"/>
          <p:cNvSpPr/>
          <p:nvPr/>
        </p:nvSpPr>
        <p:spPr bwMode="auto">
          <a:xfrm>
            <a:off x="2303768" y="3610122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타원 69"/>
          <p:cNvSpPr/>
          <p:nvPr/>
        </p:nvSpPr>
        <p:spPr bwMode="auto">
          <a:xfrm>
            <a:off x="1791934" y="455386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 bwMode="auto">
          <a:xfrm>
            <a:off x="2843808" y="317807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타원 71"/>
          <p:cNvSpPr/>
          <p:nvPr/>
        </p:nvSpPr>
        <p:spPr bwMode="auto">
          <a:xfrm>
            <a:off x="3941960" y="4222170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 bwMode="auto">
          <a:xfrm>
            <a:off x="1907704" y="3970162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/>
          <p:cNvSpPr/>
          <p:nvPr/>
        </p:nvSpPr>
        <p:spPr bwMode="auto">
          <a:xfrm>
            <a:off x="3633551" y="3034058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타원 74"/>
          <p:cNvSpPr/>
          <p:nvPr/>
        </p:nvSpPr>
        <p:spPr bwMode="auto">
          <a:xfrm>
            <a:off x="3304846" y="3511933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/>
          <p:cNvSpPr/>
          <p:nvPr/>
        </p:nvSpPr>
        <p:spPr bwMode="auto">
          <a:xfrm>
            <a:off x="2789792" y="3881512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 bwMode="auto">
          <a:xfrm>
            <a:off x="3716288" y="3790122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 bwMode="auto">
          <a:xfrm>
            <a:off x="3203848" y="425819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/>
          <p:cNvSpPr/>
          <p:nvPr/>
        </p:nvSpPr>
        <p:spPr bwMode="auto">
          <a:xfrm>
            <a:off x="6948264" y="330937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/>
          <p:cNvSpPr/>
          <p:nvPr/>
        </p:nvSpPr>
        <p:spPr bwMode="auto">
          <a:xfrm>
            <a:off x="4319992" y="3862130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 bwMode="auto">
          <a:xfrm>
            <a:off x="3409837" y="4834415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 bwMode="auto">
          <a:xfrm>
            <a:off x="2698021" y="455386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타원 82"/>
          <p:cNvSpPr/>
          <p:nvPr/>
        </p:nvSpPr>
        <p:spPr bwMode="auto">
          <a:xfrm>
            <a:off x="1871720" y="508626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/>
          <p:cNvSpPr/>
          <p:nvPr/>
        </p:nvSpPr>
        <p:spPr bwMode="auto">
          <a:xfrm>
            <a:off x="3473888" y="6310402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 bwMode="auto">
          <a:xfrm>
            <a:off x="2024120" y="6130402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2427914" y="505866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2447784" y="569835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4229992" y="2555753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4679992" y="335020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4860032" y="2481825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5292080" y="3846358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 bwMode="auto">
          <a:xfrm>
            <a:off x="5368142" y="2933825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3" name="타원 92"/>
          <p:cNvSpPr/>
          <p:nvPr/>
        </p:nvSpPr>
        <p:spPr bwMode="auto">
          <a:xfrm>
            <a:off x="5724128" y="2391825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4" name="직사각형 93"/>
          <p:cNvSpPr/>
          <p:nvPr/>
        </p:nvSpPr>
        <p:spPr bwMode="auto">
          <a:xfrm>
            <a:off x="6084168" y="418618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 bwMode="auto">
          <a:xfrm>
            <a:off x="6228184" y="3502090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직사각형 95"/>
          <p:cNvSpPr/>
          <p:nvPr/>
        </p:nvSpPr>
        <p:spPr bwMode="auto">
          <a:xfrm>
            <a:off x="6380584" y="292602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직사각형 96"/>
          <p:cNvSpPr/>
          <p:nvPr/>
        </p:nvSpPr>
        <p:spPr bwMode="auto">
          <a:xfrm>
            <a:off x="4716016" y="285401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직사각형 97"/>
          <p:cNvSpPr/>
          <p:nvPr/>
        </p:nvSpPr>
        <p:spPr bwMode="auto">
          <a:xfrm>
            <a:off x="7056296" y="285401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9" name="직사각형 98"/>
          <p:cNvSpPr/>
          <p:nvPr/>
        </p:nvSpPr>
        <p:spPr bwMode="auto">
          <a:xfrm>
            <a:off x="6768264" y="2421970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 bwMode="auto">
          <a:xfrm>
            <a:off x="5868144" y="3142050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직사각형 100"/>
          <p:cNvSpPr/>
          <p:nvPr/>
        </p:nvSpPr>
        <p:spPr bwMode="auto">
          <a:xfrm>
            <a:off x="5004048" y="418618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직사각형 101"/>
          <p:cNvSpPr/>
          <p:nvPr/>
        </p:nvSpPr>
        <p:spPr bwMode="auto">
          <a:xfrm>
            <a:off x="6912280" y="389815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직사각형 102"/>
          <p:cNvSpPr/>
          <p:nvPr/>
        </p:nvSpPr>
        <p:spPr bwMode="auto">
          <a:xfrm>
            <a:off x="6552240" y="454622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직사각형 103"/>
          <p:cNvSpPr/>
          <p:nvPr/>
        </p:nvSpPr>
        <p:spPr bwMode="auto">
          <a:xfrm>
            <a:off x="7128304" y="483425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직사각형 104"/>
          <p:cNvSpPr/>
          <p:nvPr/>
        </p:nvSpPr>
        <p:spPr bwMode="auto">
          <a:xfrm>
            <a:off x="7056296" y="562634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직사각형 105"/>
          <p:cNvSpPr/>
          <p:nvPr/>
        </p:nvSpPr>
        <p:spPr bwMode="auto">
          <a:xfrm>
            <a:off x="5868144" y="497827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7" name="직사각형 106"/>
          <p:cNvSpPr/>
          <p:nvPr/>
        </p:nvSpPr>
        <p:spPr bwMode="auto">
          <a:xfrm>
            <a:off x="6300192" y="541032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 bwMode="auto">
          <a:xfrm>
            <a:off x="6624248" y="605839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 bwMode="auto">
          <a:xfrm>
            <a:off x="4283968" y="4762250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 bwMode="auto">
          <a:xfrm>
            <a:off x="4932040" y="469024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1" name="직사각형 110"/>
          <p:cNvSpPr/>
          <p:nvPr/>
        </p:nvSpPr>
        <p:spPr bwMode="auto">
          <a:xfrm>
            <a:off x="5220072" y="523028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 bwMode="auto">
          <a:xfrm>
            <a:off x="6012160" y="634642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3" name="직사각형 112"/>
          <p:cNvSpPr/>
          <p:nvPr/>
        </p:nvSpPr>
        <p:spPr bwMode="auto">
          <a:xfrm>
            <a:off x="4499992" y="559032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4" name="직사각형 113"/>
          <p:cNvSpPr/>
          <p:nvPr/>
        </p:nvSpPr>
        <p:spPr bwMode="auto">
          <a:xfrm>
            <a:off x="3779912" y="533831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5" name="직사각형 114"/>
          <p:cNvSpPr/>
          <p:nvPr/>
        </p:nvSpPr>
        <p:spPr bwMode="auto">
          <a:xfrm>
            <a:off x="2987824" y="4942250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 bwMode="auto">
          <a:xfrm>
            <a:off x="3131840" y="555433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7" name="직사각형 116"/>
          <p:cNvSpPr/>
          <p:nvPr/>
        </p:nvSpPr>
        <p:spPr bwMode="auto">
          <a:xfrm>
            <a:off x="3932312" y="605839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8" name="직사각형 117"/>
          <p:cNvSpPr/>
          <p:nvPr/>
        </p:nvSpPr>
        <p:spPr bwMode="auto">
          <a:xfrm>
            <a:off x="2771800" y="613040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직사각형 118"/>
          <p:cNvSpPr/>
          <p:nvPr/>
        </p:nvSpPr>
        <p:spPr bwMode="auto">
          <a:xfrm>
            <a:off x="4464008" y="628280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483768" y="3266902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900"/>
                </a:solidFill>
              </a:rPr>
              <a:t>?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714248" y="544190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900"/>
                </a:solidFill>
              </a:rPr>
              <a:t>?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083967" y="3214058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900"/>
                </a:solidFill>
              </a:rPr>
              <a:t>?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  <p:sp>
        <p:nvSpPr>
          <p:cNvPr id="123" name="타원 122"/>
          <p:cNvSpPr/>
          <p:nvPr/>
        </p:nvSpPr>
        <p:spPr bwMode="auto">
          <a:xfrm>
            <a:off x="2195807" y="3275215"/>
            <a:ext cx="594000" cy="59400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4" name="타원 123"/>
          <p:cNvSpPr/>
          <p:nvPr/>
        </p:nvSpPr>
        <p:spPr bwMode="auto">
          <a:xfrm>
            <a:off x="6841694" y="3133737"/>
            <a:ext cx="594000" cy="59400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5" name="타원 124"/>
          <p:cNvSpPr/>
          <p:nvPr/>
        </p:nvSpPr>
        <p:spPr bwMode="auto">
          <a:xfrm>
            <a:off x="6751275" y="5401354"/>
            <a:ext cx="594000" cy="59400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6" name="슬라이드 번호 개체 틀 1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40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3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/>
      <p:bldP spid="122" grpId="0"/>
      <p:bldP spid="123" grpId="0" animBg="1"/>
      <p:bldP spid="124" grpId="0" animBg="1"/>
      <p:bldP spid="1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유사한</a:t>
            </a:r>
            <a:r>
              <a:rPr lang="en-US" altLang="ko-KR" dirty="0"/>
              <a:t> </a:t>
            </a:r>
            <a:r>
              <a:rPr lang="ko-KR" altLang="en-US" dirty="0"/>
              <a:t>객체를 몇 개나 참고하여 최종 결론을 도출할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 smtClean="0"/>
              <a:t>가까운 세 개의 객체들을 </a:t>
            </a:r>
            <a:r>
              <a:rPr lang="ko-KR" altLang="en-US" dirty="0"/>
              <a:t>참고하면</a:t>
            </a:r>
            <a:r>
              <a:rPr lang="en-US" altLang="ko-KR" dirty="0"/>
              <a:t>…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 bwMode="auto">
          <a:xfrm>
            <a:off x="1547664" y="2205948"/>
            <a:ext cx="6048672" cy="4464496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1907704" y="245799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2375776" y="261039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1835696" y="3394100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2951840" y="261039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303768" y="361012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1791934" y="455386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2843808" y="317807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3941960" y="4222172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1907704" y="397016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3633551" y="3034060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3304846" y="3511935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2789792" y="388151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3716288" y="379012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3203848" y="425819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6948264" y="330937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4319992" y="3862132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3409837" y="483441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2698021" y="455386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1871720" y="5086268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3473888" y="631040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024120" y="6130404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2427914" y="5058668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2447784" y="5698356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4229992" y="2555755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4679992" y="3350208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4860032" y="248182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5292080" y="3846360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5368142" y="293382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5724128" y="2391827"/>
            <a:ext cx="180000" cy="180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auto">
          <a:xfrm>
            <a:off x="6084168" y="418618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6228184" y="350209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380584" y="292602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4716016" y="2854020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7056296" y="2854020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768264" y="242197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5868144" y="314205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004048" y="418618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6912280" y="389815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552240" y="454622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7128304" y="4834260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 bwMode="auto">
          <a:xfrm>
            <a:off x="7056296" y="562634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5868144" y="497827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6300192" y="541032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6624248" y="605839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 bwMode="auto">
          <a:xfrm>
            <a:off x="4283968" y="476225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 bwMode="auto">
          <a:xfrm>
            <a:off x="4932040" y="469024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 bwMode="auto">
          <a:xfrm>
            <a:off x="5220072" y="523028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 bwMode="auto">
          <a:xfrm>
            <a:off x="6012160" y="6346428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 bwMode="auto">
          <a:xfrm>
            <a:off x="4499992" y="559032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 bwMode="auto">
          <a:xfrm>
            <a:off x="3779912" y="533831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 bwMode="auto">
          <a:xfrm>
            <a:off x="2987824" y="4942252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직사각형 56"/>
          <p:cNvSpPr/>
          <p:nvPr/>
        </p:nvSpPr>
        <p:spPr bwMode="auto">
          <a:xfrm>
            <a:off x="3131840" y="5554340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직사각형 57"/>
          <p:cNvSpPr/>
          <p:nvPr/>
        </p:nvSpPr>
        <p:spPr bwMode="auto">
          <a:xfrm>
            <a:off x="3932312" y="6058396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2771800" y="613040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4464008" y="6282804"/>
            <a:ext cx="180000" cy="180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83768" y="3266904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900"/>
                </a:solidFill>
              </a:rPr>
              <a:t>?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14248" y="544191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900"/>
                </a:solidFill>
              </a:rPr>
              <a:t>?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83967" y="3214060"/>
            <a:ext cx="504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9900"/>
                </a:solidFill>
              </a:rPr>
              <a:t>?</a:t>
            </a:r>
            <a:endParaRPr lang="ko-KR" altLang="en-US" b="1" dirty="0">
              <a:solidFill>
                <a:srgbClr val="009900"/>
              </a:solidFill>
            </a:endParaRPr>
          </a:p>
        </p:txBody>
      </p:sp>
      <p:sp>
        <p:nvSpPr>
          <p:cNvPr id="64" name="타원 63"/>
          <p:cNvSpPr/>
          <p:nvPr/>
        </p:nvSpPr>
        <p:spPr bwMode="auto">
          <a:xfrm>
            <a:off x="2262478" y="3113827"/>
            <a:ext cx="972017" cy="991363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 bwMode="auto">
          <a:xfrm>
            <a:off x="6560585" y="2834917"/>
            <a:ext cx="1257042" cy="1279263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6198428" y="5160264"/>
            <a:ext cx="1081107" cy="1107760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슬라이드 번호 개체 틀 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41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78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 animBg="1"/>
      <p:bldP spid="65" grpId="0" animBg="1"/>
      <p:bldP spid="6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이웃의 수 </a:t>
            </a:r>
            <a:r>
              <a:rPr lang="en-US" altLang="ko-KR" dirty="0"/>
              <a:t>k</a:t>
            </a:r>
            <a:r>
              <a:rPr lang="ko-KR" altLang="en-US" dirty="0"/>
              <a:t>의 효과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6" y="1550881"/>
            <a:ext cx="3886200" cy="24907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348" y="1522306"/>
            <a:ext cx="3848100" cy="25146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76" y="4083198"/>
            <a:ext cx="3810000" cy="24955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485" y="4049329"/>
            <a:ext cx="3890963" cy="2509838"/>
          </a:xfrm>
          <a:prstGeom prst="rect">
            <a:avLst/>
          </a:prstGeom>
        </p:spPr>
      </p:pic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42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368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이웃의 수 </a:t>
            </a:r>
            <a:r>
              <a:rPr lang="en-US" altLang="ko-KR" dirty="0" smtClean="0"/>
              <a:t>k</a:t>
            </a:r>
            <a:r>
              <a:rPr lang="ko-KR" altLang="en-US" dirty="0" smtClean="0"/>
              <a:t>의 효과</a:t>
            </a:r>
            <a:endParaRPr lang="en-US" altLang="ko-KR" dirty="0" smtClean="0"/>
          </a:p>
          <a:p>
            <a:pPr lvl="1"/>
            <a:r>
              <a:rPr lang="ko-KR" altLang="en-US" dirty="0"/>
              <a:t>만일 </a:t>
            </a:r>
            <a:r>
              <a:rPr lang="en-US" altLang="ko-KR" dirty="0"/>
              <a:t>k</a:t>
            </a:r>
            <a:r>
              <a:rPr lang="ko-KR" altLang="en-US" dirty="0"/>
              <a:t>가 매우 작으면 노이즈에 민감한 </a:t>
            </a:r>
            <a:r>
              <a:rPr lang="ko-KR" altLang="en-US" dirty="0" err="1"/>
              <a:t>과적합의</a:t>
            </a:r>
            <a:r>
              <a:rPr lang="ko-KR" altLang="en-US" dirty="0"/>
              <a:t> 우려가 있음 </a:t>
            </a:r>
            <a:r>
              <a:rPr lang="en-US" altLang="ko-KR" dirty="0"/>
              <a:t>(highly locally sensitive, over-fitting)</a:t>
            </a:r>
          </a:p>
          <a:p>
            <a:pPr lvl="1"/>
            <a:r>
              <a:rPr lang="ko-KR" altLang="en-US" dirty="0"/>
              <a:t>만일 </a:t>
            </a:r>
            <a:r>
              <a:rPr lang="en-US" altLang="ko-KR" dirty="0"/>
              <a:t>k</a:t>
            </a:r>
            <a:r>
              <a:rPr lang="ko-KR" altLang="en-US" dirty="0"/>
              <a:t>가 매우 크면 지역적 구조를 파악할 수 있는 능력을 잃게 됨</a:t>
            </a:r>
            <a:r>
              <a:rPr lang="en-US" altLang="ko-KR" dirty="0"/>
              <a:t>(lose the ability to capture the local structure)</a:t>
            </a:r>
          </a:p>
          <a:p>
            <a:pPr lvl="1"/>
            <a:r>
              <a:rPr lang="ko-KR" altLang="en-US" dirty="0"/>
              <a:t>적절한 </a:t>
            </a:r>
            <a:r>
              <a:rPr lang="en-US" altLang="ko-KR" dirty="0"/>
              <a:t>k</a:t>
            </a:r>
            <a:r>
              <a:rPr lang="ko-KR" altLang="en-US" dirty="0"/>
              <a:t>를 찾아내는 것이 우수한 </a:t>
            </a:r>
            <a:r>
              <a:rPr lang="en-US" altLang="ko-KR" dirty="0"/>
              <a:t>k-</a:t>
            </a:r>
            <a:r>
              <a:rPr lang="ko-KR" altLang="en-US" dirty="0" err="1"/>
              <a:t>인접이웃</a:t>
            </a:r>
            <a:r>
              <a:rPr lang="ko-KR" altLang="en-US" dirty="0"/>
              <a:t> 모델을 만드는 데 필수적인 요소임</a:t>
            </a:r>
          </a:p>
          <a:p>
            <a:pPr lvl="1"/>
            <a:r>
              <a:rPr lang="ko-KR" altLang="en-US" dirty="0"/>
              <a:t>검증 데이터에 대한 에러가 가장 낮은 </a:t>
            </a:r>
            <a:r>
              <a:rPr lang="en-US" altLang="ko-KR" dirty="0"/>
              <a:t>k</a:t>
            </a:r>
            <a:r>
              <a:rPr lang="ko-KR" altLang="en-US" dirty="0"/>
              <a:t>값을 선택</a:t>
            </a:r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43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60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이웃의 정보를 어떻게 결합할 것인가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예제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사람의 키</a:t>
            </a:r>
            <a:r>
              <a:rPr lang="en-US" altLang="ko-KR" dirty="0" smtClean="0"/>
              <a:t>/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성별로부터</a:t>
            </a:r>
            <a:r>
              <a:rPr lang="ko-KR" altLang="en-US" dirty="0" smtClean="0"/>
              <a:t> 체지방률을 추정</a:t>
            </a:r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62498"/>
              </p:ext>
            </p:extLst>
          </p:nvPr>
        </p:nvGraphicFramePr>
        <p:xfrm>
          <a:off x="1534051" y="2178460"/>
          <a:ext cx="6096000" cy="2133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개체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키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몸무게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성별</a:t>
                      </a:r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(F=1)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체지방률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187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93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165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25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174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68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156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29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N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168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44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1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이웃의 정보를 어떻게 결합할 것인가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>
                <a:ea typeface="나눔스퀘어 Bold" panose="020B0600000101010101" pitchFamily="50" charset="-127"/>
              </a:rPr>
              <a:t>단순 </a:t>
            </a:r>
            <a:r>
              <a:rPr lang="ko-KR" altLang="en-US" dirty="0" smtClean="0">
                <a:ea typeface="나눔스퀘어 Bold" panose="020B0600000101010101" pitchFamily="50" charset="-127"/>
              </a:rPr>
              <a:t>평균</a:t>
            </a:r>
            <a:r>
              <a:rPr lang="en-US" altLang="ko-KR" baseline="30000" dirty="0" smtClean="0">
                <a:ea typeface="나눔스퀘어 Bold" panose="020B0600000101010101" pitchFamily="50" charset="-127"/>
              </a:rPr>
              <a:t>Simple average</a:t>
            </a:r>
            <a:r>
              <a:rPr lang="en-US" altLang="ko-KR" dirty="0" smtClean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vs. </a:t>
            </a:r>
            <a:r>
              <a:rPr lang="ko-KR" altLang="en-US" dirty="0">
                <a:ea typeface="나눔스퀘어 Bold" panose="020B0600000101010101" pitchFamily="50" charset="-127"/>
              </a:rPr>
              <a:t>가중 </a:t>
            </a:r>
            <a:r>
              <a:rPr lang="ko-KR" altLang="en-US" dirty="0" smtClean="0">
                <a:ea typeface="나눔스퀘어 Bold" panose="020B0600000101010101" pitchFamily="50" charset="-127"/>
              </a:rPr>
              <a:t>평균</a:t>
            </a:r>
            <a:r>
              <a:rPr lang="en-US" altLang="ko-KR" baseline="30000" dirty="0" smtClean="0">
                <a:ea typeface="나눔스퀘어 Bold" panose="020B0600000101010101" pitchFamily="50" charset="-127"/>
              </a:rPr>
              <a:t>Weighted average</a:t>
            </a:r>
            <a:endParaRPr lang="en-US" altLang="ko-KR" dirty="0" smtClean="0"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ea typeface="나눔스퀘어 Bold" panose="020B0600000101010101" pitchFamily="50" charset="-127"/>
            </a:endParaRPr>
          </a:p>
          <a:p>
            <a:pPr lvl="1"/>
            <a:endParaRPr lang="en-US" altLang="ko-KR" dirty="0" smtClean="0"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ea typeface="나눔스퀘어 Bold" panose="020B0600000101010101" pitchFamily="50" charset="-127"/>
            </a:endParaRPr>
          </a:p>
          <a:p>
            <a:pPr lvl="1"/>
            <a:endParaRPr lang="en-US" altLang="ko-KR" dirty="0" smtClean="0">
              <a:ea typeface="나눔스퀘어 Bold" panose="020B0600000101010101" pitchFamily="50" charset="-127"/>
            </a:endParaRPr>
          </a:p>
          <a:p>
            <a:pPr lvl="1"/>
            <a:endParaRPr lang="en-US" altLang="ko-KR" dirty="0">
              <a:ea typeface="나눔스퀘어 Bold" panose="020B0600000101010101" pitchFamily="50" charset="-127"/>
            </a:endParaRPr>
          </a:p>
          <a:p>
            <a:pPr marL="596663" lvl="1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/>
              <a:t>단순 평균 이용</a:t>
            </a:r>
            <a:endParaRPr lang="en-US" altLang="ko-KR" dirty="0"/>
          </a:p>
          <a:p>
            <a:pPr marL="1164989" lvl="2" indent="-285750">
              <a:lnSpc>
                <a:spcPct val="150000"/>
              </a:lnSpc>
            </a:pPr>
            <a:r>
              <a:rPr lang="en-US" altLang="ko-KR" dirty="0" smtClean="0">
                <a:ea typeface="나눔스퀘어 Bold" panose="020B0600000101010101" pitchFamily="50" charset="-127"/>
              </a:rPr>
              <a:t>X</a:t>
            </a:r>
            <a:r>
              <a:rPr lang="ko-KR" altLang="en-US" dirty="0" smtClean="0">
                <a:ea typeface="나눔스퀘어 Bold" panose="020B0600000101010101" pitchFamily="50" charset="-127"/>
              </a:rPr>
              <a:t>의 체지방률</a:t>
            </a:r>
            <a:r>
              <a:rPr lang="en-US" altLang="ko-KR" dirty="0" smtClean="0">
                <a:ea typeface="나눔스퀘어 Bold" panose="020B0600000101010101" pitchFamily="50" charset="-127"/>
              </a:rPr>
              <a:t> </a:t>
            </a:r>
            <a:r>
              <a:rPr lang="en-US" altLang="ko-KR" dirty="0">
                <a:ea typeface="나눔스퀘어 Bold" panose="020B0600000101010101" pitchFamily="50" charset="-127"/>
              </a:rPr>
              <a:t>= (15.4+17.2+12.3+11.5+10.9)/5 = 13.46 </a:t>
            </a:r>
          </a:p>
          <a:p>
            <a:pPr marL="596663" lvl="1" indent="-174625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dirty="0"/>
              <a:t>가중 평균 이용</a:t>
            </a:r>
            <a:endParaRPr lang="en-US" altLang="ko-KR" dirty="0"/>
          </a:p>
          <a:p>
            <a:pPr marL="1164989" lvl="2" indent="-285750">
              <a:lnSpc>
                <a:spcPct val="150000"/>
              </a:lnSpc>
            </a:pPr>
            <a:r>
              <a:rPr lang="en-US" altLang="ko-KR" dirty="0" smtClean="0">
                <a:ea typeface="나눔스퀘어 Bold" panose="020B0600000101010101" pitchFamily="50" charset="-127"/>
              </a:rPr>
              <a:t>X</a:t>
            </a:r>
            <a:r>
              <a:rPr lang="ko-KR" altLang="en-US" dirty="0" smtClean="0">
                <a:ea typeface="나눔스퀘어 Bold" panose="020B0600000101010101" pitchFamily="50" charset="-127"/>
              </a:rPr>
              <a:t>의 체지방률</a:t>
            </a:r>
            <a:r>
              <a:rPr lang="en-US" altLang="ko-KR" dirty="0" smtClean="0">
                <a:ea typeface="나눔스퀘어 Bold" panose="020B0600000101010101" pitchFamily="50" charset="-127"/>
              </a:rPr>
              <a:t> =  </a:t>
            </a:r>
            <a:r>
              <a:rPr lang="en-US" altLang="ko-KR" dirty="0">
                <a:ea typeface="나눔스퀘어 Bold" panose="020B0600000101010101" pitchFamily="50" charset="-127"/>
              </a:rPr>
              <a:t>0.44*15.4+0.22*17.2+0.15*12.3+0.11*11.5+0.08*10.9 = </a:t>
            </a:r>
            <a:r>
              <a:rPr lang="en-US" altLang="ko-KR" dirty="0" smtClean="0">
                <a:ea typeface="나눔스퀘어 Bold" panose="020B0600000101010101" pitchFamily="50" charset="-127"/>
              </a:rPr>
              <a:t>14.54</a:t>
            </a:r>
            <a:endParaRPr lang="en-US" altLang="ko-KR" dirty="0">
              <a:ea typeface="나눔스퀘어 Bold" panose="020B0600000101010101" pitchFamily="50" charset="-127"/>
            </a:endParaRPr>
          </a:p>
          <a:p>
            <a:pPr lvl="1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873458"/>
              </p:ext>
            </p:extLst>
          </p:nvPr>
        </p:nvGraphicFramePr>
        <p:xfrm>
          <a:off x="1914219" y="2170249"/>
          <a:ext cx="6096000" cy="18288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이웃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체지방률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거리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1/</a:t>
                      </a:r>
                      <a:r>
                        <a:rPr lang="ko-KR" altLang="en-US" sz="1400" b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거리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가중치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N1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15.4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1.00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0.44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N2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17.2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0.50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0.22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N3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12.3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0.33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0.15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N4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11.5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0.25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0.11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N5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10.9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0.20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0.08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34099" y="2416499"/>
            <a:ext cx="9361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Gill Sans MT" panose="020B0502020104020203" pitchFamily="34" charset="0"/>
                <a:ea typeface="다음_Regular" panose="02000603060000000000" pitchFamily="2" charset="-127"/>
              </a:rPr>
              <a:t>For a new data</a:t>
            </a:r>
          </a:p>
          <a:p>
            <a:pPr algn="ctr"/>
            <a:r>
              <a:rPr lang="en-US" altLang="ko-KR" sz="3600" dirty="0">
                <a:latin typeface="Gill Sans MT" panose="020B0502020104020203" pitchFamily="34" charset="0"/>
                <a:ea typeface="다음_Regular" panose="02000603060000000000" pitchFamily="2" charset="-127"/>
              </a:rPr>
              <a:t>X</a:t>
            </a:r>
            <a:endParaRPr lang="en-US" altLang="ko-KR" sz="3600" dirty="0" smtClean="0">
              <a:latin typeface="Gill Sans MT" panose="020B0502020104020203" pitchFamily="34" charset="0"/>
              <a:ea typeface="다음_Regular" panose="02000603060000000000" pitchFamily="2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45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50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영화 추천 시스템</a:t>
            </a:r>
            <a:r>
              <a:rPr lang="en-US" altLang="ko-KR" dirty="0"/>
              <a:t>: </a:t>
            </a:r>
            <a:r>
              <a:rPr lang="ko-KR" altLang="en-US" dirty="0"/>
              <a:t>협업 </a:t>
            </a:r>
            <a:r>
              <a:rPr lang="ko-KR" altLang="en-US" dirty="0" err="1"/>
              <a:t>필터링</a:t>
            </a:r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230505"/>
              </p:ext>
            </p:extLst>
          </p:nvPr>
        </p:nvGraphicFramePr>
        <p:xfrm>
          <a:off x="611560" y="2744936"/>
          <a:ext cx="7992888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9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User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D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N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5654"/>
              </p:ext>
            </p:extLst>
          </p:nvPr>
        </p:nvGraphicFramePr>
        <p:xfrm>
          <a:off x="611560" y="1823224"/>
          <a:ext cx="7992888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99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91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영화 </a:t>
                      </a:r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D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강필성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600" b="0" dirty="0">
                        <a:latin typeface="Gill Sans MT" panose="020B0502020104020203" pitchFamily="34" charset="0"/>
                        <a:ea typeface="나눔스퀘어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타원 6"/>
          <p:cNvSpPr/>
          <p:nvPr/>
        </p:nvSpPr>
        <p:spPr bwMode="auto">
          <a:xfrm>
            <a:off x="899592" y="3068960"/>
            <a:ext cx="432048" cy="4320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899592" y="3813979"/>
            <a:ext cx="432048" cy="4320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899592" y="5301208"/>
            <a:ext cx="432048" cy="43204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16416" y="218273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Gill Sans MT" panose="020B0502020104020203" pitchFamily="34" charset="0"/>
              </a:rPr>
              <a:t>9</a:t>
            </a:r>
            <a:endParaRPr lang="ko-KR" alt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46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02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사용자 선호도 기반의 영화 추천 시스템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0" y="1912499"/>
            <a:ext cx="4623721" cy="42119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22" y="2848602"/>
            <a:ext cx="4582859" cy="34607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831" y="6309320"/>
            <a:ext cx="35290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latin typeface="Gill Sans MT" panose="020B0502020104020203" pitchFamily="34" charset="0"/>
              </a:rPr>
              <a:t>http://watcha.net</a:t>
            </a:r>
            <a:endParaRPr lang="ko-KR" altLang="en-US" sz="1100">
              <a:latin typeface="Gill Sans MT" panose="020B0502020104020203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47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14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k-Nearest Neighbor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추천 영화 리스트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783080"/>
            <a:ext cx="5237798" cy="507492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48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806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나눔스퀘어 Bold" panose="020B0600000101010101" pitchFamily="50" charset="-127"/>
                <a:cs typeface="Open Sans" panose="020B0606030504020204" pitchFamily="34" charset="0"/>
              </a:rPr>
              <a:t>Recommendation Systems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Association Rule Mining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1" y="3397450"/>
            <a:ext cx="6500349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Collaborative Filtering: k-Nearest Neighbor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Matrix Factorization-based Method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49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48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어떤 옷을 살까</a:t>
            </a:r>
            <a:r>
              <a:rPr lang="en-US" altLang="ko-KR" dirty="0" smtClean="0"/>
              <a:t>?/</a:t>
            </a:r>
            <a:r>
              <a:rPr lang="ko-KR" altLang="en-US" dirty="0" smtClean="0"/>
              <a:t>입을까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318" y="1742794"/>
            <a:ext cx="7149465" cy="45891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86" y="6533358"/>
            <a:ext cx="4504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심현준</a:t>
            </a:r>
            <a:r>
              <a:rPr lang="en-US" altLang="ko-KR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성신웅</a:t>
            </a:r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(2017) </a:t>
            </a:r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온라인 쇼핑몰에서의 </a:t>
            </a:r>
            <a:r>
              <a:rPr lang="ko-KR" altLang="en-US" sz="10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딥러닝</a:t>
            </a:r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기반 </a:t>
            </a:r>
            <a:r>
              <a:rPr lang="ko-KR" altLang="en-US" sz="10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패션상품</a:t>
            </a:r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추천 방식 연구</a:t>
            </a:r>
            <a:endParaRPr lang="ko-KR" altLang="en-US" sz="10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4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Matrix Factorization-based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잠재 요인 </a:t>
            </a:r>
            <a:r>
              <a:rPr lang="ko-KR" altLang="en-US" dirty="0" smtClean="0"/>
              <a:t>분석</a:t>
            </a:r>
            <a:r>
              <a:rPr lang="en-US" altLang="ko-KR" baseline="30000" dirty="0" smtClean="0"/>
              <a:t>Latent Factor Analysis</a:t>
            </a:r>
            <a:r>
              <a:rPr lang="ko-KR" altLang="en-US" dirty="0" smtClean="0"/>
              <a:t>의 </a:t>
            </a:r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사람들의 선호도 속에 숨겨진 진짜 요인</a:t>
            </a:r>
            <a:r>
              <a:rPr lang="en-US" altLang="ko-KR" dirty="0"/>
              <a:t>(factor)</a:t>
            </a:r>
            <a:r>
              <a:rPr lang="ko-KR" altLang="en-US" dirty="0"/>
              <a:t>를 찾자</a:t>
            </a:r>
            <a:r>
              <a:rPr lang="en-US" altLang="ko-KR" dirty="0"/>
              <a:t>!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439" y="2069602"/>
            <a:ext cx="6523224" cy="446375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50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76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Factorization-based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수리적 배경</a:t>
            </a:r>
            <a:endParaRPr lang="en-US" altLang="ko-KR" dirty="0"/>
          </a:p>
          <a:p>
            <a:pPr lvl="1"/>
            <a:r>
              <a:rPr lang="ko-KR" altLang="en-US" dirty="0"/>
              <a:t>밀도가 낮은 큰 행렬</a:t>
            </a:r>
            <a:r>
              <a:rPr lang="en-US" altLang="ko-KR" dirty="0"/>
              <a:t>(sparse matrix)</a:t>
            </a:r>
            <a:r>
              <a:rPr lang="ko-KR" altLang="en-US" dirty="0"/>
              <a:t>은 보다 작은 크기의 밀도가 높은 행렬의 결합으로 표현될 수 있음</a:t>
            </a:r>
          </a:p>
          <a:p>
            <a:endParaRPr lang="ko-KR" altLang="en-US" dirty="0"/>
          </a:p>
        </p:txBody>
      </p:sp>
      <p:pic>
        <p:nvPicPr>
          <p:cNvPr id="5" name="Picture 2" descr="user rating matrix collaborative filter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1" y="2667187"/>
            <a:ext cx="85725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51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123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Factorization-based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사용자와 아이템을 한 공간에 함께 표현할 수 있음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860" y="2053433"/>
            <a:ext cx="6610350" cy="4614863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52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23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Factorization-based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원래 행렬에서 값이 없었던 </a:t>
            </a:r>
            <a:r>
              <a:rPr lang="ko-KR" altLang="en-US" dirty="0" smtClean="0"/>
              <a:t>셀을 </a:t>
            </a:r>
            <a:r>
              <a:rPr lang="ko-KR" altLang="en-US" dirty="0"/>
              <a:t>추정할 수 있음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798" y="2195319"/>
            <a:ext cx="7143750" cy="411003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53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52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Factorization-based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원래 행렬에서 값이 없었던 </a:t>
            </a:r>
            <a:r>
              <a:rPr lang="ko-KR" altLang="en-US" dirty="0" smtClean="0"/>
              <a:t>셀을 </a:t>
            </a:r>
            <a:r>
              <a:rPr lang="ko-KR" altLang="en-US" dirty="0"/>
              <a:t>추정할 수 있음</a:t>
            </a:r>
          </a:p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82" y="2199221"/>
            <a:ext cx="7119938" cy="407670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54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975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Factorization-based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장점</a:t>
            </a:r>
            <a:endParaRPr lang="en-US" altLang="ko-KR" dirty="0"/>
          </a:p>
          <a:p>
            <a:pPr lvl="1"/>
            <a:r>
              <a:rPr lang="ko-KR" altLang="en-US" dirty="0"/>
              <a:t>원래 행렬에서 값이 없었던 </a:t>
            </a:r>
            <a:r>
              <a:rPr lang="ko-KR" altLang="en-US" dirty="0" smtClean="0"/>
              <a:t>셀을 </a:t>
            </a:r>
            <a:r>
              <a:rPr lang="ko-KR" altLang="en-US" dirty="0"/>
              <a:t>추정할 수 있음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19" y="2154977"/>
            <a:ext cx="7205663" cy="409575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55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31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Factorization-based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User-Item rating </a:t>
            </a:r>
            <a:r>
              <a:rPr lang="ko-KR" altLang="en-US" dirty="0" smtClean="0"/>
              <a:t>행렬에서 어떻게 잠재 사용자 행렬</a:t>
            </a:r>
            <a:r>
              <a:rPr lang="en-US" altLang="ko-KR" baseline="30000" dirty="0" smtClean="0"/>
              <a:t>Latent user matrix</a:t>
            </a:r>
            <a:r>
              <a:rPr lang="ko-KR" altLang="en-US" dirty="0" smtClean="0"/>
              <a:t>과 잠재 아이템 행렬</a:t>
            </a:r>
            <a:r>
              <a:rPr lang="en-US" altLang="ko-KR" baseline="30000" dirty="0" smtClean="0"/>
              <a:t>Latent item matrix</a:t>
            </a:r>
            <a:r>
              <a:rPr lang="ko-KR" altLang="en-US" dirty="0" smtClean="0"/>
              <a:t>를 찾아내는가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53" y="2114018"/>
            <a:ext cx="5516190" cy="557714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393134"/>
              </p:ext>
            </p:extLst>
          </p:nvPr>
        </p:nvGraphicFramePr>
        <p:xfrm>
          <a:off x="5111551" y="3839139"/>
          <a:ext cx="1296145" cy="2448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229">
                  <a:extLst>
                    <a:ext uri="{9D8B030D-6E8A-4147-A177-3AD203B41FA5}">
                      <a16:colId xmlns:a16="http://schemas.microsoft.com/office/drawing/2014/main" val="2615996484"/>
                    </a:ext>
                  </a:extLst>
                </a:gridCol>
                <a:gridCol w="259229">
                  <a:extLst>
                    <a:ext uri="{9D8B030D-6E8A-4147-A177-3AD203B41FA5}">
                      <a16:colId xmlns:a16="http://schemas.microsoft.com/office/drawing/2014/main" val="1137282221"/>
                    </a:ext>
                  </a:extLst>
                </a:gridCol>
                <a:gridCol w="259229">
                  <a:extLst>
                    <a:ext uri="{9D8B030D-6E8A-4147-A177-3AD203B41FA5}">
                      <a16:colId xmlns:a16="http://schemas.microsoft.com/office/drawing/2014/main" val="3435862012"/>
                    </a:ext>
                  </a:extLst>
                </a:gridCol>
                <a:gridCol w="259229">
                  <a:extLst>
                    <a:ext uri="{9D8B030D-6E8A-4147-A177-3AD203B41FA5}">
                      <a16:colId xmlns:a16="http://schemas.microsoft.com/office/drawing/2014/main" val="2622489151"/>
                    </a:ext>
                  </a:extLst>
                </a:gridCol>
                <a:gridCol w="259229">
                  <a:extLst>
                    <a:ext uri="{9D8B030D-6E8A-4147-A177-3AD203B41FA5}">
                      <a16:colId xmlns:a16="http://schemas.microsoft.com/office/drawing/2014/main" val="261231652"/>
                    </a:ext>
                  </a:extLst>
                </a:gridCol>
              </a:tblGrid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50186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4215890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867235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386664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7669274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189621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770022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31313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997384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BF804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548389"/>
                  </a:ext>
                </a:extLst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835417"/>
              </p:ext>
            </p:extLst>
          </p:nvPr>
        </p:nvGraphicFramePr>
        <p:xfrm>
          <a:off x="6583377" y="3835617"/>
          <a:ext cx="2520280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28">
                  <a:extLst>
                    <a:ext uri="{9D8B030D-6E8A-4147-A177-3AD203B41FA5}">
                      <a16:colId xmlns:a16="http://schemas.microsoft.com/office/drawing/2014/main" val="692155249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06243538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772143195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869790957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4033806517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1341376654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231659034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3897097411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3490360534"/>
                    </a:ext>
                  </a:extLst>
                </a:gridCol>
                <a:gridCol w="252028">
                  <a:extLst>
                    <a:ext uri="{9D8B030D-6E8A-4147-A177-3AD203B41FA5}">
                      <a16:colId xmlns:a16="http://schemas.microsoft.com/office/drawing/2014/main" val="955357616"/>
                    </a:ext>
                  </a:extLst>
                </a:gridCol>
              </a:tblGrid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431340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78176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14995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260122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629149"/>
                  </a:ext>
                </a:extLst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087611"/>
              </p:ext>
            </p:extLst>
          </p:nvPr>
        </p:nvGraphicFramePr>
        <p:xfrm>
          <a:off x="118392" y="3835617"/>
          <a:ext cx="2391570" cy="2448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57">
                  <a:extLst>
                    <a:ext uri="{9D8B030D-6E8A-4147-A177-3AD203B41FA5}">
                      <a16:colId xmlns:a16="http://schemas.microsoft.com/office/drawing/2014/main" val="2092958241"/>
                    </a:ext>
                  </a:extLst>
                </a:gridCol>
                <a:gridCol w="239157">
                  <a:extLst>
                    <a:ext uri="{9D8B030D-6E8A-4147-A177-3AD203B41FA5}">
                      <a16:colId xmlns:a16="http://schemas.microsoft.com/office/drawing/2014/main" val="1337603382"/>
                    </a:ext>
                  </a:extLst>
                </a:gridCol>
                <a:gridCol w="239157">
                  <a:extLst>
                    <a:ext uri="{9D8B030D-6E8A-4147-A177-3AD203B41FA5}">
                      <a16:colId xmlns:a16="http://schemas.microsoft.com/office/drawing/2014/main" val="2757411122"/>
                    </a:ext>
                  </a:extLst>
                </a:gridCol>
                <a:gridCol w="239157">
                  <a:extLst>
                    <a:ext uri="{9D8B030D-6E8A-4147-A177-3AD203B41FA5}">
                      <a16:colId xmlns:a16="http://schemas.microsoft.com/office/drawing/2014/main" val="972774574"/>
                    </a:ext>
                  </a:extLst>
                </a:gridCol>
                <a:gridCol w="239157">
                  <a:extLst>
                    <a:ext uri="{9D8B030D-6E8A-4147-A177-3AD203B41FA5}">
                      <a16:colId xmlns:a16="http://schemas.microsoft.com/office/drawing/2014/main" val="620464036"/>
                    </a:ext>
                  </a:extLst>
                </a:gridCol>
                <a:gridCol w="239157">
                  <a:extLst>
                    <a:ext uri="{9D8B030D-6E8A-4147-A177-3AD203B41FA5}">
                      <a16:colId xmlns:a16="http://schemas.microsoft.com/office/drawing/2014/main" val="2956512272"/>
                    </a:ext>
                  </a:extLst>
                </a:gridCol>
                <a:gridCol w="239157">
                  <a:extLst>
                    <a:ext uri="{9D8B030D-6E8A-4147-A177-3AD203B41FA5}">
                      <a16:colId xmlns:a16="http://schemas.microsoft.com/office/drawing/2014/main" val="2309713768"/>
                    </a:ext>
                  </a:extLst>
                </a:gridCol>
                <a:gridCol w="239157">
                  <a:extLst>
                    <a:ext uri="{9D8B030D-6E8A-4147-A177-3AD203B41FA5}">
                      <a16:colId xmlns:a16="http://schemas.microsoft.com/office/drawing/2014/main" val="570529184"/>
                    </a:ext>
                  </a:extLst>
                </a:gridCol>
                <a:gridCol w="239157">
                  <a:extLst>
                    <a:ext uri="{9D8B030D-6E8A-4147-A177-3AD203B41FA5}">
                      <a16:colId xmlns:a16="http://schemas.microsoft.com/office/drawing/2014/main" val="3962538150"/>
                    </a:ext>
                  </a:extLst>
                </a:gridCol>
                <a:gridCol w="239157">
                  <a:extLst>
                    <a:ext uri="{9D8B030D-6E8A-4147-A177-3AD203B41FA5}">
                      <a16:colId xmlns:a16="http://schemas.microsoft.com/office/drawing/2014/main" val="3697133303"/>
                    </a:ext>
                  </a:extLst>
                </a:gridCol>
              </a:tblGrid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136492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67362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56696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26172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986668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082956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791407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676044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111812"/>
                  </a:ext>
                </a:extLst>
              </a:tr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69971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141633"/>
              </p:ext>
            </p:extLst>
          </p:nvPr>
        </p:nvGraphicFramePr>
        <p:xfrm>
          <a:off x="2663279" y="3835617"/>
          <a:ext cx="239157" cy="244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57">
                  <a:extLst>
                    <a:ext uri="{9D8B030D-6E8A-4147-A177-3AD203B41FA5}">
                      <a16:colId xmlns:a16="http://schemas.microsoft.com/office/drawing/2014/main" val="3831035784"/>
                    </a:ext>
                  </a:extLst>
                </a:gridCol>
              </a:tblGrid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987402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838215"/>
              </p:ext>
            </p:extLst>
          </p:nvPr>
        </p:nvGraphicFramePr>
        <p:xfrm>
          <a:off x="3551812" y="3835617"/>
          <a:ext cx="239157" cy="244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57">
                  <a:extLst>
                    <a:ext uri="{9D8B030D-6E8A-4147-A177-3AD203B41FA5}">
                      <a16:colId xmlns:a16="http://schemas.microsoft.com/office/drawing/2014/main" val="257481938"/>
                    </a:ext>
                  </a:extLst>
                </a:gridCol>
              </a:tblGrid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00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266105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377783"/>
              </p:ext>
            </p:extLst>
          </p:nvPr>
        </p:nvGraphicFramePr>
        <p:xfrm>
          <a:off x="4440346" y="3835617"/>
          <a:ext cx="239157" cy="24482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157">
                  <a:extLst>
                    <a:ext uri="{9D8B030D-6E8A-4147-A177-3AD203B41FA5}">
                      <a16:colId xmlns:a16="http://schemas.microsoft.com/office/drawing/2014/main" val="257481938"/>
                    </a:ext>
                  </a:extLst>
                </a:gridCol>
              </a:tblGrid>
              <a:tr h="244827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solidFill>
                      <a:srgbClr val="7F7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26610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59023" y="2995787"/>
            <a:ext cx="1368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User u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가 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Item </a:t>
            </a:r>
            <a:r>
              <a:rPr lang="en-US" altLang="ko-KR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에 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매기는 평점</a:t>
            </a:r>
            <a:endParaRPr lang="ko-KR" altLang="en-US" sz="14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98781" y="2949621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평점의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전체 평균</a:t>
            </a:r>
            <a:endParaRPr lang="ko-KR" altLang="en-US" sz="14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98854" y="2949621"/>
            <a:ext cx="114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User u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의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Bias</a:t>
            </a:r>
            <a:endParaRPr lang="ko-KR" altLang="en-US" sz="14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87388" y="2952615"/>
            <a:ext cx="114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Iterm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의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Bias</a:t>
            </a:r>
            <a:endParaRPr lang="ko-KR" altLang="en-US" sz="14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87087" y="2949621"/>
            <a:ext cx="114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Iterm</a:t>
            </a:r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4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i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의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잠재 벡터</a:t>
            </a:r>
            <a:endParaRPr lang="ko-KR" altLang="en-US" sz="14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78159" y="2949621"/>
            <a:ext cx="1145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User </a:t>
            </a:r>
            <a:r>
              <a:rPr lang="en-US" altLang="ko-KR" sz="1400" dirty="0">
                <a:latin typeface="Gill Sans MT" panose="020B0502020104020203" pitchFamily="34" charset="0"/>
                <a:ea typeface="나눔스퀘어" panose="020B0600000101010101" pitchFamily="50" charset="-127"/>
              </a:rPr>
              <a:t>u</a:t>
            </a:r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의</a:t>
            </a:r>
            <a:endParaRPr lang="en-US" altLang="ko-KR" sz="1400" dirty="0" smtClean="0">
              <a:latin typeface="Gill Sans MT" panose="020B0502020104020203" pitchFamily="34" charset="0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4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잠재 벡터</a:t>
            </a:r>
            <a:endParaRPr lang="ko-KR" altLang="en-US" sz="14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cxnSp>
        <p:nvCxnSpPr>
          <p:cNvPr id="18" name="직선 화살표 연결선 17"/>
          <p:cNvCxnSpPr>
            <a:stCxn id="12" idx="0"/>
          </p:cNvCxnSpPr>
          <p:nvPr/>
        </p:nvCxnSpPr>
        <p:spPr>
          <a:xfrm flipV="1">
            <a:off x="1043099" y="2759017"/>
            <a:ext cx="468052" cy="2367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174479" y="3734451"/>
            <a:ext cx="0" cy="1040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13" idx="2"/>
            <a:endCxn id="9" idx="0"/>
          </p:cNvCxnSpPr>
          <p:nvPr/>
        </p:nvCxnSpPr>
        <p:spPr>
          <a:xfrm>
            <a:off x="2782857" y="3472841"/>
            <a:ext cx="0" cy="362776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3" idx="0"/>
          </p:cNvCxnSpPr>
          <p:nvPr/>
        </p:nvCxnSpPr>
        <p:spPr>
          <a:xfrm flipV="1">
            <a:off x="2782857" y="2759017"/>
            <a:ext cx="0" cy="190604"/>
          </a:xfrm>
          <a:prstGeom prst="straightConnector1">
            <a:avLst/>
          </a:prstGeom>
          <a:ln>
            <a:solidFill>
              <a:srgbClr val="5959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2"/>
            <a:endCxn id="10" idx="0"/>
          </p:cNvCxnSpPr>
          <p:nvPr/>
        </p:nvCxnSpPr>
        <p:spPr>
          <a:xfrm>
            <a:off x="3671390" y="3472841"/>
            <a:ext cx="0" cy="36277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4" idx="0"/>
          </p:cNvCxnSpPr>
          <p:nvPr/>
        </p:nvCxnSpPr>
        <p:spPr>
          <a:xfrm flipH="1" flipV="1">
            <a:off x="3671389" y="2759017"/>
            <a:ext cx="1" cy="1906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5" idx="2"/>
            <a:endCxn id="11" idx="0"/>
          </p:cNvCxnSpPr>
          <p:nvPr/>
        </p:nvCxnSpPr>
        <p:spPr>
          <a:xfrm>
            <a:off x="4559924" y="3475835"/>
            <a:ext cx="0" cy="359782"/>
          </a:xfrm>
          <a:prstGeom prst="straightConnector1">
            <a:avLst/>
          </a:prstGeom>
          <a:ln>
            <a:solidFill>
              <a:srgbClr val="7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15" idx="0"/>
          </p:cNvCxnSpPr>
          <p:nvPr/>
        </p:nvCxnSpPr>
        <p:spPr>
          <a:xfrm flipV="1">
            <a:off x="4559924" y="2671732"/>
            <a:ext cx="119579" cy="280883"/>
          </a:xfrm>
          <a:prstGeom prst="straightConnector1">
            <a:avLst/>
          </a:prstGeom>
          <a:ln>
            <a:solidFill>
              <a:srgbClr val="7F7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16" idx="2"/>
          </p:cNvCxnSpPr>
          <p:nvPr/>
        </p:nvCxnSpPr>
        <p:spPr>
          <a:xfrm flipH="1">
            <a:off x="5759622" y="3472841"/>
            <a:ext cx="1" cy="1302400"/>
          </a:xfrm>
          <a:prstGeom prst="straightConnector1">
            <a:avLst/>
          </a:prstGeom>
          <a:ln>
            <a:solidFill>
              <a:srgbClr val="BF8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</p:cNvCxnSpPr>
          <p:nvPr/>
        </p:nvCxnSpPr>
        <p:spPr>
          <a:xfrm flipH="1" flipV="1">
            <a:off x="5759622" y="2759017"/>
            <a:ext cx="1" cy="190604"/>
          </a:xfrm>
          <a:prstGeom prst="straightConnector1">
            <a:avLst/>
          </a:prstGeom>
          <a:ln>
            <a:solidFill>
              <a:srgbClr val="BF80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17" idx="0"/>
          </p:cNvCxnSpPr>
          <p:nvPr/>
        </p:nvCxnSpPr>
        <p:spPr>
          <a:xfrm flipH="1" flipV="1">
            <a:off x="6839743" y="2759017"/>
            <a:ext cx="910952" cy="190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>
            <a:stCxn id="17" idx="2"/>
          </p:cNvCxnSpPr>
          <p:nvPr/>
        </p:nvCxnSpPr>
        <p:spPr>
          <a:xfrm flipH="1">
            <a:off x="7750694" y="3472841"/>
            <a:ext cx="1" cy="2616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56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74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Factorization-based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User-Item rating </a:t>
            </a:r>
            <a:r>
              <a:rPr lang="ko-KR" altLang="en-US" dirty="0"/>
              <a:t>행렬에서 어떻게 잠재 사용자 행렬</a:t>
            </a:r>
            <a:r>
              <a:rPr lang="en-US" altLang="ko-KR" baseline="30000" dirty="0"/>
              <a:t>Latent user matrix</a:t>
            </a:r>
            <a:r>
              <a:rPr lang="ko-KR" altLang="en-US" dirty="0"/>
              <a:t>과 잠재 아이템 행렬</a:t>
            </a:r>
            <a:r>
              <a:rPr lang="en-US" altLang="ko-KR" baseline="30000" dirty="0"/>
              <a:t>Latent item matrix</a:t>
            </a:r>
            <a:r>
              <a:rPr lang="ko-KR" altLang="en-US" dirty="0"/>
              <a:t>를 찾아내는가</a:t>
            </a:r>
            <a:r>
              <a:rPr lang="en-US" altLang="ko-KR" dirty="0"/>
              <a:t>?</a:t>
            </a:r>
            <a:endParaRPr lang="ko-KR" altLang="en-US" dirty="0"/>
          </a:p>
          <a:p>
            <a:pPr lvl="1"/>
            <a:r>
              <a:rPr lang="en-US" altLang="ko-KR" dirty="0" smtClean="0"/>
              <a:t>Rating</a:t>
            </a:r>
            <a:r>
              <a:rPr lang="ko-KR" altLang="en-US" dirty="0" smtClean="0"/>
              <a:t>이 존재하는 셀들에 대해 아래 식을 </a:t>
            </a:r>
            <a:r>
              <a:rPr lang="ko-KR" altLang="en-US" dirty="0" err="1" smtClean="0"/>
              <a:t>목적함수로</a:t>
            </a:r>
            <a:r>
              <a:rPr lang="ko-KR" altLang="en-US" dirty="0" smtClean="0"/>
              <a:t> 하는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구함</a:t>
            </a:r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9" y="2911462"/>
            <a:ext cx="8424534" cy="797867"/>
          </a:xfrm>
          <a:prstGeom prst="rect">
            <a:avLst/>
          </a:prstGeom>
        </p:spPr>
      </p:pic>
      <p:sp>
        <p:nvSpPr>
          <p:cNvPr id="6" name="모서리가 둥근 직사각형 5"/>
          <p:cNvSpPr/>
          <p:nvPr/>
        </p:nvSpPr>
        <p:spPr>
          <a:xfrm>
            <a:off x="2353239" y="2783543"/>
            <a:ext cx="1855694" cy="71269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34637" y="4153274"/>
            <a:ext cx="2292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최대한 실제 </a:t>
            </a:r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Rating</a:t>
            </a:r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과 추정된 </a:t>
            </a:r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Rating</a:t>
            </a:r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이 같도록 하라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cxnSp>
        <p:nvCxnSpPr>
          <p:cNvPr id="9" name="직선 화살표 연결선 8"/>
          <p:cNvCxnSpPr>
            <a:endCxn id="7" idx="0"/>
          </p:cNvCxnSpPr>
          <p:nvPr/>
        </p:nvCxnSpPr>
        <p:spPr>
          <a:xfrm>
            <a:off x="3281086" y="3496237"/>
            <a:ext cx="0" cy="6570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4556316" y="2783543"/>
            <a:ext cx="4325470" cy="7126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573984" y="4153274"/>
            <a:ext cx="2292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과적합</a:t>
            </a:r>
            <a:r>
              <a:rPr lang="en-US" altLang="ko-KR" sz="1600" baseline="300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Overfitting</a:t>
            </a:r>
            <a:r>
              <a:rPr lang="ko-KR" altLang="en-US" sz="1600" dirty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방지를 위한 </a:t>
            </a:r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Regularization 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장치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cxnSp>
        <p:nvCxnSpPr>
          <p:cNvPr id="13" name="직선 화살표 연결선 12"/>
          <p:cNvCxnSpPr>
            <a:stCxn id="10" idx="2"/>
            <a:endCxn id="11" idx="0"/>
          </p:cNvCxnSpPr>
          <p:nvPr/>
        </p:nvCxnSpPr>
        <p:spPr>
          <a:xfrm>
            <a:off x="6719051" y="3496237"/>
            <a:ext cx="1382" cy="657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57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1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Matrix Factorization-based Method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422038" lvl="1" indent="0">
              <a:buNone/>
            </a:pPr>
            <a:endParaRPr lang="en-US" altLang="ko-KR" dirty="0" smtClean="0"/>
          </a:p>
          <a:p>
            <a:pPr marL="422038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Stochastic gradient descent </a:t>
            </a:r>
            <a:r>
              <a:rPr lang="ko-KR" altLang="en-US" dirty="0" smtClean="0"/>
              <a:t>방식을 사용하여 </a:t>
            </a:r>
            <a:r>
              <a:rPr lang="ko-KR" altLang="en-US" dirty="0" err="1" smtClean="0"/>
              <a:t>최적해를</a:t>
            </a:r>
            <a:r>
              <a:rPr lang="ko-KR" altLang="en-US" dirty="0" smtClean="0"/>
              <a:t> 구할 수 있음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3835674"/>
            <a:ext cx="3009829" cy="30171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4426789"/>
            <a:ext cx="2837943" cy="3017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5017904"/>
            <a:ext cx="3556571" cy="3017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5609020"/>
            <a:ext cx="3386513" cy="30171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8" y="6243425"/>
            <a:ext cx="1885257" cy="25782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9" y="1223853"/>
            <a:ext cx="8424534" cy="797867"/>
          </a:xfrm>
          <a:prstGeom prst="rect">
            <a:avLst/>
          </a:prstGeom>
        </p:spPr>
      </p:pic>
      <p:sp>
        <p:nvSpPr>
          <p:cNvPr id="19" name="모서리가 둥근 직사각형 18"/>
          <p:cNvSpPr/>
          <p:nvPr/>
        </p:nvSpPr>
        <p:spPr>
          <a:xfrm>
            <a:off x="2353239" y="1095934"/>
            <a:ext cx="1855694" cy="712694"/>
          </a:xfrm>
          <a:prstGeom prst="round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2134637" y="2465665"/>
            <a:ext cx="2292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최대한 실제 </a:t>
            </a:r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Rating</a:t>
            </a:r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과 추정된 </a:t>
            </a:r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Rating</a:t>
            </a:r>
            <a:r>
              <a:rPr lang="ko-KR" altLang="en-US" sz="1600" dirty="0" smtClean="0">
                <a:solidFill>
                  <a:srgbClr val="0000FF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이 같도록 하라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cxnSp>
        <p:nvCxnSpPr>
          <p:cNvPr id="21" name="직선 화살표 연결선 20"/>
          <p:cNvCxnSpPr>
            <a:endCxn id="20" idx="0"/>
          </p:cNvCxnSpPr>
          <p:nvPr/>
        </p:nvCxnSpPr>
        <p:spPr>
          <a:xfrm>
            <a:off x="3281086" y="1808628"/>
            <a:ext cx="0" cy="65703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4556316" y="1095934"/>
            <a:ext cx="4325470" cy="71269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573984" y="2465665"/>
            <a:ext cx="22928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과적합</a:t>
            </a:r>
            <a:r>
              <a:rPr lang="en-US" altLang="ko-KR" sz="1600" baseline="300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Overfitting</a:t>
            </a:r>
            <a:r>
              <a:rPr lang="ko-KR" altLang="en-US" sz="1600" dirty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방지를 위한 </a:t>
            </a:r>
            <a:r>
              <a:rPr lang="en-US" altLang="ko-KR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Regularization </a:t>
            </a:r>
            <a:r>
              <a:rPr lang="ko-KR" altLang="en-US" sz="1600" dirty="0" smtClean="0">
                <a:solidFill>
                  <a:srgbClr val="FF0000"/>
                </a:solidFill>
                <a:latin typeface="Gill Sans MT" panose="020B0502020104020203" pitchFamily="34" charset="0"/>
                <a:ea typeface="나눔스퀘어" panose="020B0600000101010101" pitchFamily="50" charset="-127"/>
              </a:rPr>
              <a:t>장치</a:t>
            </a:r>
            <a:endParaRPr lang="ko-KR" altLang="en-US" sz="1600" dirty="0">
              <a:solidFill>
                <a:srgbClr val="FF0000"/>
              </a:solidFill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cxnSp>
        <p:nvCxnSpPr>
          <p:cNvPr id="24" name="직선 화살표 연결선 23"/>
          <p:cNvCxnSpPr>
            <a:stCxn id="22" idx="2"/>
            <a:endCxn id="23" idx="0"/>
          </p:cNvCxnSpPr>
          <p:nvPr/>
        </p:nvCxnSpPr>
        <p:spPr>
          <a:xfrm>
            <a:off x="6719051" y="1808628"/>
            <a:ext cx="1382" cy="6570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58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53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2" grpId="0" animBg="1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q &amp; a에 대한 이미지 검색결과">
            <a:extLst>
              <a:ext uri="{FF2B5EF4-FFF2-40B4-BE49-F238E27FC236}">
                <a16:creationId xmlns:a16="http://schemas.microsoft.com/office/drawing/2014/main" id="{D62CB49B-1E2E-4CAF-8894-E20BEBD9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63" y="1736549"/>
            <a:ext cx="58102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59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0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어떤 옷을 살까</a:t>
            </a:r>
            <a:r>
              <a:rPr lang="en-US" altLang="ko-KR" dirty="0" smtClean="0"/>
              <a:t>?/</a:t>
            </a:r>
            <a:r>
              <a:rPr lang="ko-KR" altLang="en-US" dirty="0" smtClean="0"/>
              <a:t>입을까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99" y="1602172"/>
            <a:ext cx="6971504" cy="51338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286" y="6533358"/>
            <a:ext cx="45047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심현준</a:t>
            </a:r>
            <a:r>
              <a:rPr lang="en-US" altLang="ko-KR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, </a:t>
            </a:r>
            <a:r>
              <a:rPr lang="ko-KR" altLang="en-US" sz="10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성신웅</a:t>
            </a:r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</a:t>
            </a:r>
            <a:r>
              <a:rPr lang="en-US" altLang="ko-KR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(2017) </a:t>
            </a:r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온라인 쇼핑몰에서의 </a:t>
            </a:r>
            <a:r>
              <a:rPr lang="ko-KR" altLang="en-US" sz="10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딥러닝</a:t>
            </a:r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기반 </a:t>
            </a:r>
            <a:r>
              <a:rPr lang="ko-KR" altLang="en-US" sz="1000" dirty="0" err="1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패션상품</a:t>
            </a:r>
            <a:r>
              <a:rPr lang="ko-KR" altLang="en-US" sz="1000" dirty="0" smtClean="0">
                <a:latin typeface="Gill Sans MT" panose="020B0502020104020203" pitchFamily="34" charset="0"/>
                <a:ea typeface="나눔스퀘어" panose="020B0600000101010101" pitchFamily="50" charset="-127"/>
              </a:rPr>
              <a:t> 추천 방식 연구</a:t>
            </a:r>
            <a:endParaRPr lang="ko-KR" altLang="en-US" sz="1000" dirty="0">
              <a:latin typeface="Gill Sans MT" panose="020B0502020104020203" pitchFamily="34" charset="0"/>
              <a:ea typeface="나눔스퀘어" panose="020B0600000101010101" pitchFamily="50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54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일상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생활에서의 추천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26" y="1694049"/>
            <a:ext cx="6115050" cy="23669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326" y="4118770"/>
            <a:ext cx="6157913" cy="24145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6326" y="6545186"/>
            <a:ext cx="19527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latin typeface="Gill Sans MT" panose="020B0502020104020203" pitchFamily="34" charset="0"/>
                <a:hlinkClick r:id="rId4"/>
              </a:rPr>
              <a:t>https://brunch.co.kr/@kakao-it/72</a:t>
            </a:r>
            <a:endParaRPr lang="ko-KR" altLang="en-US" sz="1000" dirty="0">
              <a:latin typeface="Gill Sans MT" panose="020B0502020104020203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7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추천</a:t>
            </a:r>
            <a:r>
              <a:rPr lang="en-US" altLang="ko-KR" dirty="0"/>
              <a:t> </a:t>
            </a:r>
            <a:r>
              <a:rPr lang="ko-KR" altLang="en-US" dirty="0"/>
              <a:t>시스템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금융에서의 추천</a:t>
            </a:r>
            <a:endParaRPr lang="ko-KR" altLang="en-US" dirty="0"/>
          </a:p>
        </p:txBody>
      </p:sp>
      <p:pic>
        <p:nvPicPr>
          <p:cNvPr id="47106" name="Picture 2" descr="ê¸ìµìí ì¶ì²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73" y="1592905"/>
            <a:ext cx="3811308" cy="507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50" y="1592906"/>
            <a:ext cx="2343931" cy="507539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30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추천시스템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비즈니스 관점에서의 추천시스템의 효과</a:t>
            </a:r>
            <a:endParaRPr lang="en-US" altLang="ko-KR" dirty="0" smtClean="0"/>
          </a:p>
          <a:p>
            <a:pPr lvl="1"/>
            <a:r>
              <a:rPr lang="en-US" altLang="ko-KR" dirty="0"/>
              <a:t>Netflix: </a:t>
            </a:r>
            <a:r>
              <a:rPr lang="ko-KR" altLang="en-US" dirty="0" smtClean="0"/>
              <a:t>소비되는 콘텐츠의 </a:t>
            </a:r>
            <a:r>
              <a:rPr lang="en-US" altLang="ko-KR" dirty="0"/>
              <a:t>2/3</a:t>
            </a:r>
            <a:r>
              <a:rPr lang="ko-KR" altLang="en-US" dirty="0"/>
              <a:t>가 </a:t>
            </a:r>
            <a:r>
              <a:rPr lang="ko-KR" altLang="en-US" dirty="0" err="1"/>
              <a:t>추천으로부터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en-US" altLang="ko-KR" dirty="0"/>
              <a:t>Google News: 38% </a:t>
            </a:r>
            <a:r>
              <a:rPr lang="ko-KR" altLang="en-US" dirty="0"/>
              <a:t>이상의 조회가 추천에 의해 발생</a:t>
            </a:r>
            <a:endParaRPr lang="en-US" altLang="ko-KR" dirty="0"/>
          </a:p>
          <a:p>
            <a:pPr lvl="1"/>
            <a:r>
              <a:rPr lang="en-US" altLang="ko-KR" dirty="0"/>
              <a:t>Amazon: </a:t>
            </a:r>
            <a:r>
              <a:rPr lang="ko-KR" altLang="en-US" dirty="0"/>
              <a:t>판매의 </a:t>
            </a:r>
            <a:r>
              <a:rPr lang="en-US" altLang="ko-KR" dirty="0"/>
              <a:t>35%</a:t>
            </a:r>
            <a:r>
              <a:rPr lang="ko-KR" altLang="en-US" dirty="0"/>
              <a:t>가 </a:t>
            </a:r>
            <a:r>
              <a:rPr lang="ko-KR" altLang="en-US" dirty="0" err="1"/>
              <a:t>추천으로부터</a:t>
            </a:r>
            <a:r>
              <a:rPr lang="ko-KR" altLang="en-US" dirty="0"/>
              <a:t> 발생</a:t>
            </a:r>
          </a:p>
          <a:p>
            <a:pPr lvl="1"/>
            <a:endParaRPr lang="ko-KR" altLang="en-US" dirty="0"/>
          </a:p>
        </p:txBody>
      </p:sp>
      <p:pic>
        <p:nvPicPr>
          <p:cNvPr id="48130" name="Picture 2" descr="amazon recommendation system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9" y="2931558"/>
            <a:ext cx="8161431" cy="37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</a:t>
            </a:fld>
            <a:r>
              <a:rPr lang="en-US" altLang="ko-KR" smtClean="0"/>
              <a:t>/59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32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2061.492"/>
  <p:tag name="LATEXADDIN" val="\documentclass{article}&#10;\usepackage{amsmath}&#10;\usepackage{xcolor}&#10;\pagestyle{empty}&#10;\begin{document}&#10;\[ \mathrm{support}(A \rightarrow B) = P(A) ~~ \mathrm{or} ~~ P(A,B) \] &#10;\end{document}"/>
  <p:tag name="IGUANATEXSIZE" val="24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773.1534"/>
  <p:tag name="LATEXADDIN" val="\documentclass{article}&#10;\usepackage{amsmath}&#10;\usepackage{xcolor}&#10;\pagestyle{empty}&#10;\begin{document}&#10;\[ e_{ui} = r_{ui} - \hat{r}_{ui} \]&#10;\end{document}"/>
  <p:tag name="IGUANATEXSIZE" val="24"/>
  <p:tag name="IGUANATEXCURSOR" val="13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2961.38"/>
  <p:tag name="LATEXADDIN" val="\documentclass{article}&#10;\usepackage{amsmath}&#10;\usepackage{xcolor}&#10;\pagestyle{empty}&#10;\begin{document}&#10;\[ \min \sum_{r_{ui} \in R_{train}} (r_{ui} - \hat{r}_{ui})^2 + \lambda \big( b^{2}_{i} + b^{2}_{u} + ||q_i||^2 + ||p_u||^2 \big) \]&#10;\end{document}"/>
  <p:tag name="IGUANATEXSIZE" val="28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665.542"/>
  <p:tag name="LATEXADDIN" val="\documentclass{article}&#10;\usepackage{amsmath}&#10;\usepackage{xcolor}&#10;\pagestyle{empty}&#10;\begin{document}&#10;\[ \mathrm{confidence}(A \rightarrow B) = \frac{P(A,B)}{P(A)} \] &#10;\end{document}"/>
  <p:tag name="IGUANATEXSIZE" val="24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490.064"/>
  <p:tag name="LATEXADDIN" val="\documentclass{article}&#10;\usepackage{amsmath}&#10;\usepackage{xcolor}&#10;\pagestyle{empty}&#10;\begin{document}&#10;\[ \mathrm{lift}(A \rightarrow B) = \frac{P(A,B)}{P(A) \cdot P(B)} \] &#10;\end{document}"/>
  <p:tag name="IGUANATEXSIZE" val="24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357.33"/>
  <p:tag name="LATEXADDIN" val="\documentclass{article}&#10;\usepackage{amsmath}&#10;\usepackage{xcolor}&#10;\pagestyle{empty}&#10;\begin{document}&#10;\[ \hat{r}_{ui} = \mu + {\color{blue}b_u} + {\color{olive}b_i} + {\color{brown}q_i}^T {\color{red}p_u} \]&#10;\end{document}"/>
  <p:tag name="IGUANATEXSIZE" val="40"/>
  <p:tag name="IGUANATEXCURSOR" val="15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0.465"/>
  <p:tag name="ORIGINALWIDTH" val="2961.38"/>
  <p:tag name="LATEXADDIN" val="\documentclass{article}&#10;\usepackage{amsmath}&#10;\usepackage{xcolor}&#10;\pagestyle{empty}&#10;\begin{document}&#10;\[ \min \sum_{r_{ui} \in R_{train}} (r_{ui} - \hat{r}_{ui})^2 + \lambda \big( b^{2}_{i} + b^{2}_{u} + ||q_i||^2 + ||p_u||^2 \big) \]&#10;\end{document}"/>
  <p:tag name="IGUANATEXSIZE" val="28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234.346"/>
  <p:tag name="LATEXADDIN" val="\documentclass{article}&#10;\usepackage{amsmath}&#10;\usepackage{xcolor}&#10;\pagestyle{empty}&#10;\begin{document}&#10;\[ b_u \leftarrow b_u + \gamma (e_{ui} - \lambda b_u ) \]&#10;\end{document}"/>
  <p:tag name="IGUANATEXSIZE" val="24"/>
  <p:tag name="IGUANATEXCURSOR" val="15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163.854"/>
  <p:tag name="LATEXADDIN" val="\documentclass{article}&#10;\usepackage{amsmath}&#10;\usepackage{xcolor}&#10;\pagestyle{empty}&#10;\begin{document}&#10;\[ b_i \leftarrow b_i + \gamma (e_{ui} - \lambda b_i ) \]&#10;\end{document}"/>
  <p:tag name="IGUANATEXSIZE" val="24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458.568"/>
  <p:tag name="LATEXADDIN" val="\documentclass{article}&#10;\usepackage{amsmath}&#10;\usepackage{xcolor}&#10;\pagestyle{empty}&#10;\begin{document}&#10;\[ p_u \leftarrow p_u + \gamma (e_{ui} \cdot q_i - \lambda p_u ) \]&#10;\end{document}"/>
  <p:tag name="IGUANATEXSIZE" val="24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388.826"/>
  <p:tag name="LATEXADDIN" val="\documentclass{article}&#10;\usepackage{amsmath}&#10;\usepackage{xcolor}&#10;\pagestyle{empty}&#10;\begin{document}&#10;\[ q_i \leftarrow q_i + \gamma (e_{ui} \cdot p_u - \lambda q_i ) \]&#10;\end{document}"/>
  <p:tag name="IGUANATEXSIZE" val="24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pskang_0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kang_01" id="{CAEAD015-586A-4DF6-B1A9-38C3EA691515}" vid="{2CF1C5AD-DD88-4E63-87A3-9BAFA90CE58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pskang_01</Template>
  <TotalTime>2100</TotalTime>
  <Words>2207</Words>
  <Application>Microsoft Office PowerPoint</Application>
  <PresentationFormat>화면 슬라이드 쇼(4:3)</PresentationFormat>
  <Paragraphs>684</Paragraphs>
  <Slides>59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3</vt:i4>
      </vt:variant>
      <vt:variant>
        <vt:lpstr>슬라이드 제목</vt:lpstr>
      </vt:variant>
      <vt:variant>
        <vt:i4>59</vt:i4>
      </vt:variant>
    </vt:vector>
  </HeadingPairs>
  <TitlesOfParts>
    <vt:vector size="74" baseType="lpstr">
      <vt:lpstr>Open Sans</vt:lpstr>
      <vt:lpstr>굴림</vt:lpstr>
      <vt:lpstr>다음_Regular</vt:lpstr>
      <vt:lpstr>Arial</vt:lpstr>
      <vt:lpstr>Calibri</vt:lpstr>
      <vt:lpstr>Gill Sans MT</vt:lpstr>
      <vt:lpstr>Symbol</vt:lpstr>
      <vt:lpstr>Wingdings</vt:lpstr>
      <vt:lpstr>나눔스퀘어</vt:lpstr>
      <vt:lpstr>나눔스퀘어 Bold</vt:lpstr>
      <vt:lpstr>맑은 고딕</vt:lpstr>
      <vt:lpstr>pskang_01</vt:lpstr>
      <vt:lpstr>Visio</vt:lpstr>
      <vt:lpstr>수식</vt:lpstr>
      <vt:lpstr>Microsoft Equation 3.0</vt:lpstr>
      <vt:lpstr>PowerPoint 프레젠테이션</vt:lpstr>
      <vt:lpstr>PowerPoint 프레젠테이션</vt:lpstr>
      <vt:lpstr>추천 시스템</vt:lpstr>
      <vt:lpstr>추천 시스템</vt:lpstr>
      <vt:lpstr>추천 시스템</vt:lpstr>
      <vt:lpstr>추천 시스템</vt:lpstr>
      <vt:lpstr>추천 시스템</vt:lpstr>
      <vt:lpstr>추천 시스템</vt:lpstr>
      <vt:lpstr>추천시스템</vt:lpstr>
      <vt:lpstr>추천시스템</vt:lpstr>
      <vt:lpstr>추천시스템</vt:lpstr>
      <vt:lpstr>추천시스템</vt:lpstr>
      <vt:lpstr>추천시스템</vt:lpstr>
      <vt:lpstr>PowerPoint 프레젠테이션</vt:lpstr>
      <vt:lpstr>연관규칙분석</vt:lpstr>
      <vt:lpstr>연관규칙분석</vt:lpstr>
      <vt:lpstr>연관규칙분석</vt:lpstr>
      <vt:lpstr>연관규칙분석: 예제</vt:lpstr>
      <vt:lpstr>연관규칙분석: 용어 및 규칙 생성</vt:lpstr>
      <vt:lpstr>연관규칙분석: 규칙의 효용성 측정 지표</vt:lpstr>
      <vt:lpstr>연관규칙분석: 규칙의 효용성 측정 지표</vt:lpstr>
      <vt:lpstr>연관규칙분석: 규칙의 효용성 측정 지표</vt:lpstr>
      <vt:lpstr>연관규칙분석: 규칙 생성</vt:lpstr>
      <vt:lpstr>연관규칙분석</vt:lpstr>
      <vt:lpstr>연관규칙분석</vt:lpstr>
      <vt:lpstr>연관규칙분석</vt:lpstr>
      <vt:lpstr>연관규칙분석</vt:lpstr>
      <vt:lpstr>연관규칙분석</vt:lpstr>
      <vt:lpstr>연관규칙분석</vt:lpstr>
      <vt:lpstr>연관규칙분석</vt:lpstr>
      <vt:lpstr>연관규칙분석</vt:lpstr>
      <vt:lpstr>연관규칙분석</vt:lpstr>
      <vt:lpstr>PowerPoint 프레젠테이션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k-Nearest Neighbor</vt:lpstr>
      <vt:lpstr>PowerPoint 프레젠테이션</vt:lpstr>
      <vt:lpstr>Matrix Factorization-based Method</vt:lpstr>
      <vt:lpstr>Matrix Factorization-based Method</vt:lpstr>
      <vt:lpstr>Matrix Factorization-based Method</vt:lpstr>
      <vt:lpstr>Matrix Factorization-based Method</vt:lpstr>
      <vt:lpstr>Matrix Factorization-based Method</vt:lpstr>
      <vt:lpstr>Matrix Factorization-based Method</vt:lpstr>
      <vt:lpstr>Matrix Factorization-based Method</vt:lpstr>
      <vt:lpstr>Matrix Factorization-based Method</vt:lpstr>
      <vt:lpstr>Matrix Factorization-based Method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pskang</dc:creator>
  <cp:lastModifiedBy>pskang</cp:lastModifiedBy>
  <cp:revision>194</cp:revision>
  <dcterms:created xsi:type="dcterms:W3CDTF">2016-12-27T06:18:09Z</dcterms:created>
  <dcterms:modified xsi:type="dcterms:W3CDTF">2019-08-01T06:24:48Z</dcterms:modified>
</cp:coreProperties>
</file>